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74" r:id="rId13"/>
    <p:sldId id="275" r:id="rId14"/>
    <p:sldId id="276" r:id="rId15"/>
    <p:sldId id="277" r:id="rId16"/>
    <p:sldId id="278" r:id="rId17"/>
    <p:sldId id="267" r:id="rId18"/>
    <p:sldId id="266" r:id="rId19"/>
    <p:sldId id="268" r:id="rId20"/>
    <p:sldId id="269" r:id="rId21"/>
    <p:sldId id="270" r:id="rId22"/>
    <p:sldId id="271" r:id="rId23"/>
    <p:sldId id="272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319F205-F61F-4161-970B-B31322B44198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DF3A3E9-7C94-4655-8B5D-BED96B384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98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F205-F61F-4161-970B-B31322B44198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A3E9-7C94-4655-8B5D-BED96B384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F205-F61F-4161-970B-B31322B44198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A3E9-7C94-4655-8B5D-BED96B384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93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F205-F61F-4161-970B-B31322B44198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A3E9-7C94-4655-8B5D-BED96B384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21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F205-F61F-4161-970B-B31322B44198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A3E9-7C94-4655-8B5D-BED96B384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59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F205-F61F-4161-970B-B31322B44198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A3E9-7C94-4655-8B5D-BED96B384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7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F205-F61F-4161-970B-B31322B44198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A3E9-7C94-4655-8B5D-BED96B384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78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319F205-F61F-4161-970B-B31322B44198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A3E9-7C94-4655-8B5D-BED96B384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78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319F205-F61F-4161-970B-B31322B44198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A3E9-7C94-4655-8B5D-BED96B384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28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F205-F61F-4161-970B-B31322B44198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A3E9-7C94-4655-8B5D-BED96B384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12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F205-F61F-4161-970B-B31322B44198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A3E9-7C94-4655-8B5D-BED96B384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9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F205-F61F-4161-970B-B31322B44198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A3E9-7C94-4655-8B5D-BED96B384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7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F205-F61F-4161-970B-B31322B44198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A3E9-7C94-4655-8B5D-BED96B384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9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F205-F61F-4161-970B-B31322B44198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A3E9-7C94-4655-8B5D-BED96B384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76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F205-F61F-4161-970B-B31322B44198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A3E9-7C94-4655-8B5D-BED96B384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16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F205-F61F-4161-970B-B31322B44198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A3E9-7C94-4655-8B5D-BED96B384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72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F205-F61F-4161-970B-B31322B44198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A3E9-7C94-4655-8B5D-BED96B384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319F205-F61F-4161-970B-B31322B44198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DF3A3E9-7C94-4655-8B5D-BED96B384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89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358537"/>
            <a:ext cx="8825658" cy="1724297"/>
          </a:xfrm>
        </p:spPr>
        <p:txBody>
          <a:bodyPr>
            <a:noAutofit/>
          </a:bodyPr>
          <a:lstStyle/>
          <a:p>
            <a:r>
              <a:rPr lang="en-US" sz="3600" dirty="0"/>
              <a:t>Cluster B Personality Types, the Dramatic-Erratic Group:  Overview and Focus on Borderline Personality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114800"/>
            <a:ext cx="8825658" cy="15240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/>
              <a:t>What is Borderline Personality Disorder (BPD)?</a:t>
            </a:r>
          </a:p>
          <a:p>
            <a:pPr algn="l"/>
            <a:r>
              <a:rPr lang="en-US" sz="2400" b="1" dirty="0" smtClean="0"/>
              <a:t>What approaches and interventions work with BPD?</a:t>
            </a:r>
          </a:p>
          <a:p>
            <a:pPr algn="l"/>
            <a:r>
              <a:rPr lang="en-US" sz="2400" b="1" dirty="0" smtClean="0"/>
              <a:t>Self care working with BPD.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68274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Borderline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General population:  2%</a:t>
            </a:r>
          </a:p>
          <a:p>
            <a:r>
              <a:rPr lang="en-US" sz="2000" b="1" dirty="0" smtClean="0"/>
              <a:t>Clinical population:  10% - 20%</a:t>
            </a:r>
          </a:p>
          <a:p>
            <a:r>
              <a:rPr lang="en-US" sz="2000" b="1" dirty="0" smtClean="0"/>
              <a:t>Core feature:  instability of relationships, self image, and emotional expressivity, marked impulsivity</a:t>
            </a:r>
          </a:p>
          <a:p>
            <a:r>
              <a:rPr lang="en-US" sz="2000" b="1" dirty="0" smtClean="0"/>
              <a:t>Frantic efforts to avoid real or imagined abandonment</a:t>
            </a:r>
          </a:p>
          <a:p>
            <a:r>
              <a:rPr lang="en-US" sz="2000" b="1" dirty="0" smtClean="0"/>
              <a:t>Intense, unstable relationships (idealization </a:t>
            </a:r>
            <a:r>
              <a:rPr lang="en-US" sz="2000" b="1" dirty="0" smtClean="0">
                <a:sym typeface="Wingdings" panose="05000000000000000000" pitchFamily="2" charset="2"/>
              </a:rPr>
              <a:t> devaluation)</a:t>
            </a:r>
          </a:p>
          <a:p>
            <a:r>
              <a:rPr lang="en-US" sz="2000" b="1" dirty="0" smtClean="0">
                <a:sym typeface="Wingdings" panose="05000000000000000000" pitchFamily="2" charset="2"/>
              </a:rPr>
              <a:t>Identity disturbance</a:t>
            </a:r>
          </a:p>
          <a:p>
            <a:r>
              <a:rPr lang="en-US" sz="2000" b="1" dirty="0" smtClean="0">
                <a:sym typeface="Wingdings" panose="05000000000000000000" pitchFamily="2" charset="2"/>
              </a:rPr>
              <a:t>Impulsivity in 2: spending, sex, use, reckless driving, binge eating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63949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Borderline Personality, p.2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Recurrent suicidal behaviors (acts with or without intent, threats) or self-mutilation</a:t>
            </a:r>
          </a:p>
          <a:p>
            <a:r>
              <a:rPr lang="en-US" sz="2000" b="1" dirty="0" smtClean="0"/>
              <a:t>Affective instability due to marked reactivity of mood</a:t>
            </a:r>
          </a:p>
          <a:p>
            <a:r>
              <a:rPr lang="en-US" sz="2000" b="1" dirty="0" smtClean="0"/>
              <a:t>Feelings of emptiness</a:t>
            </a:r>
          </a:p>
          <a:p>
            <a:r>
              <a:rPr lang="en-US" sz="2000" b="1" dirty="0" smtClean="0"/>
              <a:t>Inappropriate, intense anger or inability to control anger</a:t>
            </a:r>
          </a:p>
          <a:p>
            <a:r>
              <a:rPr lang="en-US" sz="2000" b="1" dirty="0" smtClean="0"/>
              <a:t>Transient stress-related paranoia or severe dissociative experiences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75306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more specific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Millon, Disorders of Personality DSM-IV and Beyond</a:t>
            </a:r>
          </a:p>
          <a:p>
            <a:r>
              <a:rPr lang="en-US" sz="2000" b="1" dirty="0" smtClean="0"/>
              <a:t>BPD is one of 3 “structurally defective” personality types (schizotypal, paranoid)</a:t>
            </a:r>
          </a:p>
          <a:p>
            <a:r>
              <a:rPr lang="en-US" sz="2000" b="1" dirty="0" smtClean="0"/>
              <a:t>Adaptive inflexibility</a:t>
            </a:r>
          </a:p>
          <a:p>
            <a:r>
              <a:rPr lang="en-US" sz="2000" b="1" dirty="0" smtClean="0"/>
              <a:t>Self-perpetuating vicious circles</a:t>
            </a:r>
          </a:p>
          <a:p>
            <a:r>
              <a:rPr lang="en-US" sz="2000" b="1" dirty="0" smtClean="0"/>
              <a:t>Tenuous emotional balance</a:t>
            </a:r>
          </a:p>
        </p:txBody>
      </p:sp>
    </p:spTree>
    <p:extLst>
      <p:ext uri="{BB962C8B-B14F-4D97-AF65-F5344CB8AC3E}">
        <p14:creationId xmlns:p14="http://schemas.microsoft.com/office/powerpoint/2010/main" val="192318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BPD:  The Unstable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Argues for the lack of utility of the term “borderline” as it does not describe the clinical presentation</a:t>
            </a:r>
          </a:p>
          <a:p>
            <a:pPr lvl="1"/>
            <a:r>
              <a:rPr lang="en-US" sz="2000" b="1" dirty="0" smtClean="0"/>
              <a:t>Ambivalent personality</a:t>
            </a:r>
          </a:p>
          <a:p>
            <a:pPr lvl="1"/>
            <a:r>
              <a:rPr lang="en-US" sz="2000" b="1" dirty="0" smtClean="0"/>
              <a:t>Erratic personality</a:t>
            </a:r>
          </a:p>
          <a:p>
            <a:pPr lvl="1"/>
            <a:r>
              <a:rPr lang="en-US" sz="2000" b="1" dirty="0" smtClean="0"/>
              <a:t>Impulsive personality</a:t>
            </a:r>
          </a:p>
          <a:p>
            <a:pPr lvl="1"/>
            <a:r>
              <a:rPr lang="en-US" sz="2000" b="1" dirty="0" smtClean="0"/>
              <a:t>Quixotic personality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72887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Millon’s diagnostic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 smtClean="0"/>
              <a:t>Expressive behavior:  spasmodic</a:t>
            </a:r>
          </a:p>
          <a:p>
            <a:r>
              <a:rPr lang="en-US" sz="2000" b="1" dirty="0" smtClean="0"/>
              <a:t>Interpersonal conduct:  paradoxical</a:t>
            </a:r>
          </a:p>
          <a:p>
            <a:r>
              <a:rPr lang="en-US" sz="2000" b="1" dirty="0" smtClean="0"/>
              <a:t>Cognitive style:  capricious</a:t>
            </a:r>
          </a:p>
          <a:p>
            <a:r>
              <a:rPr lang="en-US" sz="2000" b="1" dirty="0" smtClean="0"/>
              <a:t>Self-image:  uncertain</a:t>
            </a:r>
          </a:p>
          <a:p>
            <a:r>
              <a:rPr lang="en-US" sz="2000" b="1" dirty="0" smtClean="0"/>
              <a:t>Object-representations:  incompatible</a:t>
            </a:r>
          </a:p>
          <a:p>
            <a:r>
              <a:rPr lang="en-US" sz="2000" b="1" dirty="0" smtClean="0"/>
              <a:t>Regulatory mechanisms:  regressed</a:t>
            </a:r>
          </a:p>
          <a:p>
            <a:r>
              <a:rPr lang="en-US" sz="2000" b="1" dirty="0" smtClean="0"/>
              <a:t>Morphologic organization:  split</a:t>
            </a:r>
          </a:p>
          <a:p>
            <a:r>
              <a:rPr lang="en-US" sz="2000" b="1" dirty="0" smtClean="0"/>
              <a:t>Mood/temperament:  labile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804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Millon’s subtypes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u="sng" dirty="0" smtClean="0"/>
              <a:t>Discouraged</a:t>
            </a:r>
            <a:r>
              <a:rPr lang="en-US" dirty="0" smtClean="0"/>
              <a:t>:  </a:t>
            </a:r>
            <a:r>
              <a:rPr lang="en-US" sz="2000" b="1" dirty="0" smtClean="0"/>
              <a:t>sad, depressed, submissive, fear-based, insecure, helpless/hopeless alternates with brief periods of cheer, anger outbursts, resentment, fury</a:t>
            </a:r>
          </a:p>
          <a:p>
            <a:endParaRPr lang="en-US" sz="2000" b="1" dirty="0" smtClean="0"/>
          </a:p>
          <a:p>
            <a:r>
              <a:rPr lang="en-US" b="1" u="sng" dirty="0" smtClean="0"/>
              <a:t>Impulsive:  </a:t>
            </a:r>
            <a:r>
              <a:rPr lang="en-US" sz="2000" b="1" dirty="0" smtClean="0"/>
              <a:t>capricious, superficial,  seductive, evasive, worry turns to agitation, turns to gloom, hypomanic, what was once exciting is now bleak</a:t>
            </a:r>
          </a:p>
        </p:txBody>
      </p:sp>
    </p:spTree>
    <p:extLst>
      <p:ext uri="{BB962C8B-B14F-4D97-AF65-F5344CB8AC3E}">
        <p14:creationId xmlns:p14="http://schemas.microsoft.com/office/powerpoint/2010/main" val="369205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Subtypes, p.2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u="sng" dirty="0"/>
              <a:t>Petulant</a:t>
            </a:r>
            <a:r>
              <a:rPr lang="en-US" sz="2000" b="1" dirty="0"/>
              <a:t>:  extreme unpredictability, defiant, disgruntled, discontent, sullen, pessimistic, resentful of the love they feel for others, swing from rage to pleading for forgiveness</a:t>
            </a:r>
          </a:p>
          <a:p>
            <a:endParaRPr lang="en-US" sz="2000" dirty="0" smtClean="0"/>
          </a:p>
          <a:p>
            <a:r>
              <a:rPr lang="en-US" sz="2000" b="1" u="sng" dirty="0" smtClean="0"/>
              <a:t>Self-destructive</a:t>
            </a:r>
            <a:r>
              <a:rPr lang="en-US" sz="2000" b="1" dirty="0" smtClean="0"/>
              <a:t>:  perpetual vacillation, vent anger </a:t>
            </a:r>
            <a:r>
              <a:rPr lang="en-US" sz="2000" b="1" dirty="0" err="1" smtClean="0"/>
              <a:t>intropunitively</a:t>
            </a:r>
            <a:r>
              <a:rPr lang="en-US" sz="2000" b="1" dirty="0" smtClean="0"/>
              <a:t> (not externally), fear of autonomy, tries to please others (deferential, ingratiating) but do not perceive reciprocity, feel incapable, self harm and suicide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41248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BPD:  Common co-morbidities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Substance use </a:t>
            </a:r>
          </a:p>
          <a:p>
            <a:r>
              <a:rPr lang="en-US" sz="2000" b="1" dirty="0" smtClean="0"/>
              <a:t>Mood disorders</a:t>
            </a:r>
          </a:p>
          <a:p>
            <a:r>
              <a:rPr lang="en-US" sz="2000" b="1" dirty="0" smtClean="0"/>
              <a:t>Eating disorders</a:t>
            </a:r>
          </a:p>
          <a:p>
            <a:r>
              <a:rPr lang="en-US" sz="2000" b="1" dirty="0" smtClean="0"/>
              <a:t>PTSD</a:t>
            </a:r>
          </a:p>
          <a:p>
            <a:r>
              <a:rPr lang="en-US" sz="2000" b="1" dirty="0" smtClean="0"/>
              <a:t>AD/HD spectrum</a:t>
            </a:r>
          </a:p>
          <a:p>
            <a:r>
              <a:rPr lang="en-US" sz="2000" b="1" dirty="0" smtClean="0"/>
              <a:t>Other PDs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1648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working with BPD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 smtClean="0"/>
              <a:t>Assess for co-morbid conditions with plan to treat</a:t>
            </a:r>
          </a:p>
          <a:p>
            <a:pPr lvl="1"/>
            <a:r>
              <a:rPr lang="en-US" sz="2000" b="1" dirty="0" smtClean="0"/>
              <a:t>Integrated care is optimal</a:t>
            </a:r>
          </a:p>
          <a:p>
            <a:pPr lvl="1"/>
            <a:r>
              <a:rPr lang="en-US" sz="2000" b="1" dirty="0" smtClean="0"/>
              <a:t>Individual, group, psychiatry, case management</a:t>
            </a:r>
          </a:p>
          <a:p>
            <a:r>
              <a:rPr lang="en-US" sz="2000" b="1" dirty="0" smtClean="0"/>
              <a:t>Assess risk and prioritize safety planning when needed</a:t>
            </a:r>
          </a:p>
          <a:p>
            <a:r>
              <a:rPr lang="en-US" sz="2000" b="1" dirty="0" smtClean="0"/>
              <a:t>Encourage family engagement</a:t>
            </a:r>
          </a:p>
          <a:p>
            <a:r>
              <a:rPr lang="en-US" sz="2000" b="1" dirty="0" smtClean="0"/>
              <a:t>DBT</a:t>
            </a:r>
          </a:p>
          <a:p>
            <a:pPr lvl="1"/>
            <a:r>
              <a:rPr lang="en-US" sz="2000" b="1" dirty="0" smtClean="0"/>
              <a:t>Manipulation?</a:t>
            </a:r>
          </a:p>
          <a:p>
            <a:r>
              <a:rPr lang="en-US" sz="2000" b="1" dirty="0" smtClean="0"/>
              <a:t>Schema Therapy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50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manipulation?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Preplanned or cunning attempt to get someone to do something they ordinarily would not do, often with nefarious intent</a:t>
            </a:r>
            <a:r>
              <a:rPr lang="en-US" sz="2000" b="1" dirty="0" smtClean="0"/>
              <a:t>.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It is a logical fallacy to assume that because you feel a certain way, the other person intended for you to feel that way.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2499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Cluster B: Dramatic-erratic group?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/>
              <a:t>Four distinct personality types organized by descriptive similarities.  These similarities separate this group from Cluster A (odd-eccentric) and Cluster C (anxious-avoidant)</a:t>
            </a:r>
          </a:p>
          <a:p>
            <a:r>
              <a:rPr lang="en-US" sz="2000" b="1" dirty="0" smtClean="0"/>
              <a:t>General requirements for all personality subtypes to meet criteria for disorder:</a:t>
            </a:r>
          </a:p>
          <a:p>
            <a:pPr lvl="1"/>
            <a:r>
              <a:rPr lang="en-US" sz="2000" b="1" dirty="0" smtClean="0"/>
              <a:t>Cultural-norm deviation (cognition, affectivity, interpersonal, impulse control)</a:t>
            </a:r>
          </a:p>
          <a:p>
            <a:pPr lvl="1"/>
            <a:r>
              <a:rPr lang="en-US" sz="2000" b="1" dirty="0" smtClean="0"/>
              <a:t>Pattern is inflexible and pervasive</a:t>
            </a:r>
          </a:p>
          <a:p>
            <a:pPr lvl="1"/>
            <a:r>
              <a:rPr lang="en-US" sz="2000" b="1" dirty="0" smtClean="0"/>
              <a:t>Clinically significant distress</a:t>
            </a:r>
          </a:p>
          <a:p>
            <a:pPr lvl="1"/>
            <a:r>
              <a:rPr lang="en-US" sz="2000" b="1" dirty="0" smtClean="0"/>
              <a:t>Stable, long duration</a:t>
            </a:r>
          </a:p>
          <a:p>
            <a:pPr lvl="1"/>
            <a:r>
              <a:rPr lang="en-US" sz="2000" b="1" dirty="0" smtClean="0"/>
              <a:t>Not accounted for by other (medical, substance, mental health)</a:t>
            </a:r>
          </a:p>
        </p:txBody>
      </p:sp>
    </p:spTree>
    <p:extLst>
      <p:ext uri="{BB962C8B-B14F-4D97-AF65-F5344CB8AC3E}">
        <p14:creationId xmlns:p14="http://schemas.microsoft.com/office/powerpoint/2010/main" val="7654308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Dialectical Behavioral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Marsha </a:t>
            </a:r>
            <a:r>
              <a:rPr lang="en-US" sz="2000" b="1" dirty="0" err="1" smtClean="0"/>
              <a:t>Linehan</a:t>
            </a:r>
            <a:endParaRPr lang="en-US" sz="2000" b="1" dirty="0" smtClean="0"/>
          </a:p>
          <a:p>
            <a:r>
              <a:rPr lang="en-US" sz="2000" b="1" dirty="0" smtClean="0"/>
              <a:t>Chief dialectic:  validate and hold out the expectation for change</a:t>
            </a:r>
          </a:p>
          <a:p>
            <a:r>
              <a:rPr lang="en-US" sz="2000" b="1" dirty="0" smtClean="0"/>
              <a:t>Mindfulness:  wise mind, emotion mind, rational mind</a:t>
            </a:r>
          </a:p>
          <a:p>
            <a:r>
              <a:rPr lang="en-US" sz="2000" b="1" dirty="0" smtClean="0"/>
              <a:t>Distress tolerance skills</a:t>
            </a:r>
          </a:p>
          <a:p>
            <a:r>
              <a:rPr lang="en-US" sz="2000" b="1" dirty="0" smtClean="0"/>
              <a:t>Interpersonal effectiveness skills</a:t>
            </a:r>
          </a:p>
          <a:p>
            <a:r>
              <a:rPr lang="en-US" sz="2000" b="1" dirty="0" smtClean="0"/>
              <a:t>Emotion regulation skills</a:t>
            </a:r>
          </a:p>
          <a:p>
            <a:r>
              <a:rPr lang="en-US" sz="2000" b="1" dirty="0" smtClean="0"/>
              <a:t>Formal, informal/modified, inpatient, outpatient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19631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000" b="1" dirty="0"/>
              <a:t>S</a:t>
            </a:r>
            <a:r>
              <a:rPr lang="en-US" sz="2000" b="1" dirty="0" smtClean="0"/>
              <a:t>upportive</a:t>
            </a:r>
            <a:r>
              <a:rPr lang="en-US" sz="2000" b="1" dirty="0"/>
              <a:t>, empathic stance with validation of past traumas, help </a:t>
            </a:r>
            <a:r>
              <a:rPr lang="en-US" sz="2000" b="1" dirty="0" smtClean="0"/>
              <a:t>the person connect </a:t>
            </a:r>
            <a:r>
              <a:rPr lang="en-US" sz="2000" b="1" dirty="0"/>
              <a:t>present to the past when </a:t>
            </a:r>
            <a:r>
              <a:rPr lang="en-US" sz="2000" b="1" dirty="0" smtClean="0"/>
              <a:t>tolerable.</a:t>
            </a:r>
            <a:endParaRPr lang="en-US" sz="2000" b="1" dirty="0"/>
          </a:p>
          <a:p>
            <a:pPr>
              <a:lnSpc>
                <a:spcPct val="90000"/>
              </a:lnSpc>
              <a:defRPr/>
            </a:pPr>
            <a:r>
              <a:rPr lang="en-US" sz="2000" b="1" dirty="0"/>
              <a:t>P</a:t>
            </a:r>
            <a:r>
              <a:rPr lang="en-US" sz="2000" b="1" dirty="0" smtClean="0"/>
              <a:t>oor </a:t>
            </a:r>
            <a:r>
              <a:rPr lang="en-US" sz="2000" b="1" dirty="0"/>
              <a:t>self-image aggravates the problem.  Clearly establish the goal – independent functioning (“responsible autonomy” – </a:t>
            </a:r>
            <a:r>
              <a:rPr lang="en-US" sz="2000" b="1" dirty="0" err="1"/>
              <a:t>Linehan</a:t>
            </a:r>
            <a:r>
              <a:rPr lang="en-US" sz="2000" b="1" dirty="0"/>
              <a:t>) at the beginning of treatment, maintain firm </a:t>
            </a:r>
            <a:r>
              <a:rPr lang="en-US" sz="2000" b="1" dirty="0" smtClean="0"/>
              <a:t>boundaries.</a:t>
            </a:r>
            <a:endParaRPr lang="en-US" sz="2000" b="1" dirty="0"/>
          </a:p>
          <a:p>
            <a:pPr>
              <a:lnSpc>
                <a:spcPct val="90000"/>
              </a:lnSpc>
              <a:defRPr/>
            </a:pPr>
            <a:r>
              <a:rPr lang="en-US" sz="2000" b="1" dirty="0"/>
              <a:t>T</a:t>
            </a:r>
            <a:r>
              <a:rPr lang="en-US" sz="2000" b="1" dirty="0" smtClean="0"/>
              <a:t>herapy </a:t>
            </a:r>
            <a:r>
              <a:rPr lang="en-US" sz="2000" b="1" dirty="0"/>
              <a:t>starts with short term achievable goals (increase/decrease) followed by mid- to long-term process goals (family of origin, cognitive restructuring, trauma recapitulation (remembrance and mourning – Herman).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700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H</a:t>
            </a:r>
            <a:r>
              <a:rPr lang="en-US" sz="2000" b="1" dirty="0" smtClean="0"/>
              <a:t>elp the person </a:t>
            </a:r>
            <a:r>
              <a:rPr lang="en-US" sz="2000" b="1" dirty="0"/>
              <a:t>identify their paradoxical interpersonal conduct and how it leads to what they fear the most </a:t>
            </a:r>
            <a:r>
              <a:rPr lang="en-US" sz="2000" b="1" dirty="0" smtClean="0"/>
              <a:t>(eg rage </a:t>
            </a:r>
            <a:r>
              <a:rPr lang="en-US" sz="2000" b="1" dirty="0"/>
              <a:t>at separation creates the abandonment that they are trying to avoid) which is driven by splitting with a nonintegrated emotional </a:t>
            </a:r>
            <a:r>
              <a:rPr lang="en-US" sz="2000" b="1" dirty="0" smtClean="0"/>
              <a:t>functioning &amp; </a:t>
            </a:r>
            <a:r>
              <a:rPr lang="en-US" sz="2000" b="1" dirty="0"/>
              <a:t>black-white </a:t>
            </a:r>
            <a:r>
              <a:rPr lang="en-US" sz="2000" b="1" dirty="0" smtClean="0"/>
              <a:t>cognitive style. </a:t>
            </a:r>
            <a:endParaRPr lang="en-US" sz="2000" b="1" dirty="0"/>
          </a:p>
          <a:p>
            <a:r>
              <a:rPr lang="en-US" sz="2000" b="1" dirty="0"/>
              <a:t>Group is an excellent opportunity to offer rich interpersonal learning to try new skills, observe others, and not </a:t>
            </a:r>
            <a:r>
              <a:rPr lang="en-US" sz="2000" b="1" dirty="0" smtClean="0"/>
              <a:t>over-focus </a:t>
            </a:r>
            <a:r>
              <a:rPr lang="en-US" sz="2000" b="1" dirty="0"/>
              <a:t>on a primary therapist as in the typical individual therapy session.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074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b="1" dirty="0" smtClean="0"/>
              <a:t>Caseload </a:t>
            </a:r>
            <a:r>
              <a:rPr lang="en-US" sz="2000" b="1" dirty="0" smtClean="0"/>
              <a:t>management</a:t>
            </a:r>
          </a:p>
          <a:p>
            <a:pPr lvl="1"/>
            <a:r>
              <a:rPr lang="en-US" sz="2000" b="1" dirty="0" smtClean="0"/>
              <a:t>Risk assessment and management</a:t>
            </a:r>
            <a:endParaRPr lang="en-US" sz="2000" b="1" dirty="0" smtClean="0"/>
          </a:p>
          <a:p>
            <a:r>
              <a:rPr lang="en-US" sz="2000" b="1" dirty="0" smtClean="0"/>
              <a:t>Stay out of the drama (G. Lester)</a:t>
            </a:r>
          </a:p>
          <a:p>
            <a:pPr lvl="1"/>
            <a:r>
              <a:rPr lang="en-US" sz="2000" b="1" dirty="0" smtClean="0"/>
              <a:t>Rescuer</a:t>
            </a:r>
          </a:p>
          <a:p>
            <a:pPr lvl="1"/>
            <a:r>
              <a:rPr lang="en-US" sz="2000" b="1" dirty="0" smtClean="0"/>
              <a:t>Victim</a:t>
            </a:r>
          </a:p>
          <a:p>
            <a:pPr lvl="1"/>
            <a:r>
              <a:rPr lang="en-US" sz="2000" b="1" dirty="0" smtClean="0"/>
              <a:t>Persecutor</a:t>
            </a:r>
          </a:p>
          <a:p>
            <a:pPr lvl="1"/>
            <a:r>
              <a:rPr lang="en-US" sz="2000" b="1" dirty="0" smtClean="0"/>
              <a:t>Be the Scientific Observer:  observe, describe, observe, describe, do not become part of the experiment you are watching.  Have a hypothesis and plan to be wrong and figure out how to use the new information</a:t>
            </a:r>
            <a:endParaRPr lang="en-US" sz="2000" b="1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32055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200" b="1" dirty="0" smtClean="0"/>
              <a:t>Use supervision</a:t>
            </a:r>
          </a:p>
          <a:p>
            <a:r>
              <a:rPr lang="en-US" sz="2200" b="1" dirty="0" smtClean="0"/>
              <a:t>Learn more about BPD and about </a:t>
            </a:r>
            <a:r>
              <a:rPr lang="en-US" sz="2200" b="1" dirty="0" err="1" smtClean="0"/>
              <a:t>flyfishing</a:t>
            </a:r>
            <a:endParaRPr lang="en-US" sz="2200" b="1" dirty="0" smtClean="0"/>
          </a:p>
          <a:p>
            <a:r>
              <a:rPr lang="en-US" sz="2200" b="1" dirty="0" smtClean="0"/>
              <a:t>Do not personalize:  stay cognitively loose, flexible, resist like/dislike</a:t>
            </a:r>
          </a:p>
          <a:p>
            <a:r>
              <a:rPr lang="en-US" sz="2200" b="1" dirty="0" smtClean="0"/>
              <a:t>Your feelings are natural, normal, and a tool for you, learn how to use them</a:t>
            </a:r>
          </a:p>
          <a:p>
            <a:r>
              <a:rPr lang="en-US" sz="2200" b="1" dirty="0" smtClean="0"/>
              <a:t>Be prepared for requests for self disclosure </a:t>
            </a:r>
          </a:p>
          <a:p>
            <a:r>
              <a:rPr lang="en-US" sz="2200" b="1" dirty="0" smtClean="0"/>
              <a:t>Be consistent</a:t>
            </a:r>
          </a:p>
          <a:p>
            <a:r>
              <a:rPr lang="en-US" sz="2200" b="1" dirty="0" smtClean="0"/>
              <a:t>Be a role model</a:t>
            </a:r>
          </a:p>
          <a:p>
            <a:r>
              <a:rPr lang="en-US" sz="2200" b="1" dirty="0" smtClean="0"/>
              <a:t>Find the funny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232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Antisocial Personality Disorder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Histrionic Personality Disorder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Narcissistic Personality Disorder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Borderline Personality Disorder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86272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Antisocial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General population:  3% male, 1% female</a:t>
            </a:r>
          </a:p>
          <a:p>
            <a:r>
              <a:rPr lang="en-US" sz="2000" b="1" dirty="0" smtClean="0"/>
              <a:t>Clinical population: 3% to 30%  (setting dependent)</a:t>
            </a:r>
          </a:p>
          <a:p>
            <a:r>
              <a:rPr lang="en-US" sz="2000" b="1" dirty="0" smtClean="0"/>
              <a:t>Core feature: disregard for, and violation of, the rights of others</a:t>
            </a:r>
          </a:p>
          <a:p>
            <a:r>
              <a:rPr lang="en-US" sz="2000" b="1" dirty="0" smtClean="0"/>
              <a:t>At least 18 years old</a:t>
            </a:r>
          </a:p>
          <a:p>
            <a:r>
              <a:rPr lang="en-US" sz="2000" b="1" dirty="0" smtClean="0"/>
              <a:t>Evidence of Conduct Disorder onset before age 15</a:t>
            </a:r>
          </a:p>
          <a:p>
            <a:r>
              <a:rPr lang="en-US" sz="2000" b="1" dirty="0" smtClean="0"/>
              <a:t>Does not occur exclusively during the course of schizophrenia or manic episode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24512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Antisocial Personality, p.2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Failure to conform to social norms: law</a:t>
            </a:r>
          </a:p>
          <a:p>
            <a:r>
              <a:rPr lang="en-US" sz="2000" b="1" dirty="0" smtClean="0"/>
              <a:t>Deceitfulness</a:t>
            </a:r>
          </a:p>
          <a:p>
            <a:r>
              <a:rPr lang="en-US" sz="2000" b="1" dirty="0" smtClean="0"/>
              <a:t>Impulsivity</a:t>
            </a:r>
          </a:p>
          <a:p>
            <a:r>
              <a:rPr lang="en-US" sz="2000" b="1" dirty="0" smtClean="0"/>
              <a:t>Irritable/aggressive</a:t>
            </a:r>
          </a:p>
          <a:p>
            <a:r>
              <a:rPr lang="en-US" sz="2000" b="1" dirty="0" smtClean="0"/>
              <a:t>Reckless disregard</a:t>
            </a:r>
          </a:p>
          <a:p>
            <a:r>
              <a:rPr lang="en-US" sz="2000" b="1" dirty="0" smtClean="0"/>
              <a:t>Irresponsibility</a:t>
            </a:r>
          </a:p>
          <a:p>
            <a:r>
              <a:rPr lang="en-US" sz="2000" b="1" dirty="0" smtClean="0"/>
              <a:t>Lack of remorse: indifferent or rationalizing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41490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Histrionic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General population:  2% - 3% </a:t>
            </a:r>
          </a:p>
          <a:p>
            <a:r>
              <a:rPr lang="en-US" sz="2000" b="1" dirty="0" smtClean="0"/>
              <a:t>Clinical population:  10% - 15%</a:t>
            </a:r>
          </a:p>
          <a:p>
            <a:r>
              <a:rPr lang="en-US" sz="2000" b="1" dirty="0" smtClean="0"/>
              <a:t>Core feature: pervasive and excessive emotionality and attention-seeking</a:t>
            </a:r>
          </a:p>
          <a:p>
            <a:r>
              <a:rPr lang="en-US" sz="2000" b="1" dirty="0" smtClean="0"/>
              <a:t>Uncomfortable when not the center</a:t>
            </a:r>
          </a:p>
          <a:p>
            <a:r>
              <a:rPr lang="en-US" sz="2000" b="1" dirty="0" smtClean="0"/>
              <a:t>Inappropriately seductive, provocative</a:t>
            </a:r>
          </a:p>
          <a:p>
            <a:r>
              <a:rPr lang="en-US" sz="2000" b="1" dirty="0" smtClean="0"/>
              <a:t>Rapid and shallow emotion</a:t>
            </a:r>
          </a:p>
          <a:p>
            <a:r>
              <a:rPr lang="en-US" sz="2000" b="1" dirty="0" smtClean="0"/>
              <a:t>Uses physical appearance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90887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Histrionic Personality, p.2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Excessively impressionistic, lacking detail (shallow)</a:t>
            </a:r>
          </a:p>
          <a:p>
            <a:r>
              <a:rPr lang="en-US" sz="2000" b="1" dirty="0" smtClean="0"/>
              <a:t>Self dramatization</a:t>
            </a:r>
          </a:p>
          <a:p>
            <a:r>
              <a:rPr lang="en-US" sz="2000" b="1" dirty="0" smtClean="0"/>
              <a:t>Easily suggestible</a:t>
            </a:r>
          </a:p>
          <a:p>
            <a:r>
              <a:rPr lang="en-US" sz="2000" b="1" dirty="0" smtClean="0"/>
              <a:t>Considers relationships to be more intimate than they actually are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43637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Narcissistic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/>
              <a:t>General population:  less than 1%</a:t>
            </a:r>
          </a:p>
          <a:p>
            <a:r>
              <a:rPr lang="en-US" sz="2000" b="1" dirty="0" smtClean="0"/>
              <a:t>Clinical population:  2% - 16%</a:t>
            </a:r>
          </a:p>
          <a:p>
            <a:r>
              <a:rPr lang="en-US" sz="2000" b="1" dirty="0" smtClean="0"/>
              <a:t>Core feature:  grandiosity, need for admiration, lack of empathy</a:t>
            </a:r>
          </a:p>
          <a:p>
            <a:r>
              <a:rPr lang="en-US" sz="2000" b="1" dirty="0" smtClean="0"/>
              <a:t>Self-important</a:t>
            </a:r>
          </a:p>
          <a:p>
            <a:r>
              <a:rPr lang="en-US" sz="2000" b="1" dirty="0" smtClean="0"/>
              <a:t>Preoccupied with fantasy</a:t>
            </a:r>
          </a:p>
          <a:p>
            <a:r>
              <a:rPr lang="en-US" sz="2000" b="1" dirty="0" smtClean="0"/>
              <a:t>Believes self to be special</a:t>
            </a:r>
          </a:p>
          <a:p>
            <a:r>
              <a:rPr lang="en-US" sz="2000" b="1" dirty="0" smtClean="0"/>
              <a:t>Requires excessive admiration</a:t>
            </a:r>
          </a:p>
          <a:p>
            <a:r>
              <a:rPr lang="en-US" sz="2000" b="1" dirty="0"/>
              <a:t>E</a:t>
            </a:r>
            <a:r>
              <a:rPr lang="en-US" sz="2000" b="1" dirty="0" smtClean="0"/>
              <a:t>ntitlement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71899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Narcissistic Personality, p.2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Interpersonally exploitive</a:t>
            </a:r>
          </a:p>
          <a:p>
            <a:r>
              <a:rPr lang="en-US" sz="2000" b="1" dirty="0" smtClean="0"/>
              <a:t>Lacks empathy</a:t>
            </a:r>
          </a:p>
          <a:p>
            <a:r>
              <a:rPr lang="en-US" sz="2000" b="1" dirty="0" smtClean="0"/>
              <a:t>Envious of others; believes others are envious of him/her</a:t>
            </a:r>
          </a:p>
          <a:p>
            <a:r>
              <a:rPr lang="en-US" sz="2000" b="1" dirty="0" smtClean="0"/>
              <a:t>Arrogant, haughty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00001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561</TotalTime>
  <Words>1129</Words>
  <Application>Microsoft Office PowerPoint</Application>
  <PresentationFormat>Widescreen</PresentationFormat>
  <Paragraphs>157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Century Gothic</vt:lpstr>
      <vt:lpstr>Wingdings</vt:lpstr>
      <vt:lpstr>Wingdings 3</vt:lpstr>
      <vt:lpstr>Ion Boardroom</vt:lpstr>
      <vt:lpstr>Cluster B Personality Types, the Dramatic-Erratic Group:  Overview and Focus on Borderline Personality</vt:lpstr>
      <vt:lpstr>What is Cluster B: Dramatic-erratic group?</vt:lpstr>
      <vt:lpstr>Cluster B </vt:lpstr>
      <vt:lpstr>Antisocial Personality</vt:lpstr>
      <vt:lpstr>Antisocial Personality, p.2</vt:lpstr>
      <vt:lpstr>Histrionic Personality</vt:lpstr>
      <vt:lpstr>Histrionic Personality, p.2</vt:lpstr>
      <vt:lpstr>Narcissistic Personality</vt:lpstr>
      <vt:lpstr>Narcissistic Personality, p.2</vt:lpstr>
      <vt:lpstr>Borderline Personality</vt:lpstr>
      <vt:lpstr>Borderline Personality, p.2</vt:lpstr>
      <vt:lpstr>Getting more specific</vt:lpstr>
      <vt:lpstr>BPD:  The Unstable Pattern</vt:lpstr>
      <vt:lpstr>Millon’s diagnostic domains</vt:lpstr>
      <vt:lpstr>Millon’s subtypes</vt:lpstr>
      <vt:lpstr>Subtypes, p.2</vt:lpstr>
      <vt:lpstr>BPD:  Common co-morbidities</vt:lpstr>
      <vt:lpstr>Approaches to working with BPD</vt:lpstr>
      <vt:lpstr>What is manipulation? </vt:lpstr>
      <vt:lpstr>Dialectical Behavioral Therapy</vt:lpstr>
      <vt:lpstr>Goals</vt:lpstr>
      <vt:lpstr>Goals</vt:lpstr>
      <vt:lpstr>Self Care</vt:lpstr>
      <vt:lpstr>Self care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 B Personality Types, the Dramatic-Erratic Group:  Overview and Focus on Borderline Personality</dc:title>
  <dc:creator>Christopher Frigon</dc:creator>
  <cp:lastModifiedBy>Christopher Frigon</cp:lastModifiedBy>
  <cp:revision>18</cp:revision>
  <dcterms:created xsi:type="dcterms:W3CDTF">2022-02-01T19:20:17Z</dcterms:created>
  <dcterms:modified xsi:type="dcterms:W3CDTF">2022-02-14T20:40:34Z</dcterms:modified>
</cp:coreProperties>
</file>