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Fira Sans" panose="020B0604020202020204" charset="0"/>
      <p:regular r:id="rId23"/>
      <p:bold r:id="rId24"/>
      <p:italic r:id="rId25"/>
      <p:boldItalic r:id="rId26"/>
    </p:embeddedFont>
    <p:embeddedFont>
      <p:font typeface="Fira Sans Medium" panose="020B0604020202020204" charset="0"/>
      <p:regular r:id="rId27"/>
      <p:bold r:id="rId28"/>
      <p:italic r:id="rId29"/>
      <p:boldItalic r:id="rId30"/>
    </p:embeddedFont>
    <p:embeddedFont>
      <p:font typeface="Fira Sans SemiBold"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744"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2cf817324c_6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2cf817324c_6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2cf817324c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2cf817324c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2cf817324c_1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2cf817324c_1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2cf817324c_9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2cf817324c_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[CANDICE]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cf817324c_8_0:notes"/>
          <p:cNvSpPr txBox="1">
            <a:spLocks noGrp="1"/>
          </p:cNvSpPr>
          <p:nvPr>
            <p:ph type="body" idx="1"/>
          </p:nvPr>
        </p:nvSpPr>
        <p:spPr>
          <a:xfrm>
            <a:off x="685790" y="4343382"/>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[SUE]</a:t>
            </a:r>
            <a:endParaRPr/>
          </a:p>
        </p:txBody>
      </p:sp>
      <p:sp>
        <p:nvSpPr>
          <p:cNvPr id="134" name="Google Shape;134;g12cf817324c_8_0: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2cf817324c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2cf817324c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[SUE] </a:t>
            </a:r>
            <a:endParaRPr/>
          </a:p>
          <a:p>
            <a:pPr marL="0" lvl="0" indent="0" algn="l" rtl="0">
              <a:spcBef>
                <a:spcPts val="0"/>
              </a:spcBef>
              <a:spcAft>
                <a:spcPts val="0"/>
              </a:spcAft>
              <a:buNone/>
            </a:pPr>
            <a:endParaRPr/>
          </a:p>
          <a:p>
            <a:pPr marL="0" lvl="0" indent="0" algn="l" rtl="0">
              <a:spcBef>
                <a:spcPts val="0"/>
              </a:spcBef>
              <a:spcAft>
                <a:spcPts val="0"/>
              </a:spcAft>
              <a:buNone/>
            </a:pPr>
            <a:r>
              <a:rPr lang="en"/>
              <a:t>When a student comes out to you as LGBTQ your initial response is important. The student has likely spent time in advance thinking about whether or not to tell you, and when and how to tell you. Here are some tips to help you support them:</a:t>
            </a:r>
            <a:endParaRPr/>
          </a:p>
          <a:p>
            <a:pPr marL="0" lvl="0" indent="0" algn="l" rtl="0">
              <a:spcBef>
                <a:spcPts val="0"/>
              </a:spcBef>
              <a:spcAft>
                <a:spcPts val="0"/>
              </a:spcAft>
              <a:buNone/>
            </a:pPr>
            <a:endParaRPr/>
          </a:p>
          <a:p>
            <a:pPr marL="457200" lvl="0" indent="-298450" algn="l" rtl="0">
              <a:spcBef>
                <a:spcPts val="0"/>
              </a:spcBef>
              <a:spcAft>
                <a:spcPts val="0"/>
              </a:spcAft>
              <a:buSzPts val="1100"/>
              <a:buAutoNum type="arabicPeriod"/>
            </a:pPr>
            <a:r>
              <a:rPr lang="en"/>
              <a:t>Your student may be completely comfortable in their identity and may not need help “dealing” with it or need any kind of support. It may just be that the student wanted to share this information with you so you might know them better. Just offer your support to them going forward if they should ever need it</a:t>
            </a:r>
            <a:endParaRPr/>
          </a:p>
          <a:p>
            <a:pPr marL="457200" lvl="0" indent="-298450" algn="l" rtl="0">
              <a:spcBef>
                <a:spcPts val="0"/>
              </a:spcBef>
              <a:spcAft>
                <a:spcPts val="0"/>
              </a:spcAft>
              <a:buSzPts val="1100"/>
              <a:buAutoNum type="arabicPeriod"/>
            </a:pPr>
            <a:r>
              <a:rPr lang="en"/>
              <a:t>Always model good behavior by using inclusive language and setting an accepting environment by not making assumptions about people’s identities. Addressing others’ (adults and students) biased language and addressing stereotypes and myths about LGBTQ people also positions you as a positive role model. </a:t>
            </a:r>
            <a:endParaRPr/>
          </a:p>
          <a:p>
            <a:pPr marL="457200" lvl="0" indent="-298450" algn="l" rtl="0">
              <a:spcBef>
                <a:spcPts val="0"/>
              </a:spcBef>
              <a:spcAft>
                <a:spcPts val="0"/>
              </a:spcAft>
              <a:buSzPts val="1100"/>
              <a:buAutoNum type="arabicPeriod"/>
            </a:pPr>
            <a:r>
              <a:rPr lang="en"/>
              <a:t>Consider someone’s coming out to you as a gift and thank them for giving that gift to you. Sharing this personal information with you means that the student respects and trusts you. </a:t>
            </a:r>
            <a:endParaRPr/>
          </a:p>
          <a:p>
            <a:pPr marL="457200" lvl="0" indent="-298450" algn="l" rtl="0">
              <a:spcBef>
                <a:spcPts val="0"/>
              </a:spcBef>
              <a:spcAft>
                <a:spcPts val="0"/>
              </a:spcAft>
              <a:buSzPts val="1100"/>
              <a:buAutoNum type="arabicPeriod"/>
            </a:pPr>
            <a:r>
              <a:rPr lang="en"/>
              <a:t>It is as simple as that.</a:t>
            </a:r>
            <a:endParaRPr/>
          </a:p>
          <a:p>
            <a:pPr marL="457200" lvl="0" indent="-298450" algn="l" rtl="0">
              <a:spcBef>
                <a:spcPts val="0"/>
              </a:spcBef>
              <a:spcAft>
                <a:spcPts val="0"/>
              </a:spcAft>
              <a:buSzPts val="1100"/>
              <a:buAutoNum type="arabicPeriod"/>
            </a:pPr>
            <a:r>
              <a:rPr lang="en"/>
              <a:t>Let the student know that the conversation is confidential and that you won’t share the information with anyone else, unless they ask for your help</a:t>
            </a:r>
            <a:endParaRPr/>
          </a:p>
          <a:p>
            <a:pPr marL="457200" lvl="0" indent="-298450" algn="l" rtl="0">
              <a:spcBef>
                <a:spcPts val="0"/>
              </a:spcBef>
              <a:spcAft>
                <a:spcPts val="0"/>
              </a:spcAft>
              <a:buSzPts val="1100"/>
              <a:buAutoNum type="arabicPeriod"/>
            </a:pPr>
            <a:r>
              <a:rPr lang="en"/>
              <a:t> </a:t>
            </a:r>
            <a:endParaRPr/>
          </a:p>
          <a:p>
            <a:pPr marL="457200" lvl="0" indent="-298450" algn="l" rtl="0">
              <a:spcBef>
                <a:spcPts val="0"/>
              </a:spcBef>
              <a:spcAft>
                <a:spcPts val="0"/>
              </a:spcAft>
              <a:buSzPts val="1100"/>
              <a:buAutoNum type="arabicPeriod"/>
            </a:pPr>
            <a:r>
              <a:rPr lang="en"/>
              <a:t>They are still the same person you knew before the disclosure; you just have more information about them, which might improve your relationship. If you are shocked, try not to let the surprise lead you to view or treat the student any differently </a:t>
            </a:r>
            <a:endParaRPr/>
          </a:p>
          <a:p>
            <a:pPr marL="457200" lvl="0" indent="-298450" algn="l" rtl="0">
              <a:spcBef>
                <a:spcPts val="0"/>
              </a:spcBef>
              <a:spcAft>
                <a:spcPts val="0"/>
              </a:spcAft>
              <a:buSzPts val="1100"/>
              <a:buAutoNum type="arabicPeriod"/>
            </a:pPr>
            <a:r>
              <a:rPr lang="en"/>
              <a:t>As well as your own beliefs </a:t>
            </a:r>
            <a:endParaRPr/>
          </a:p>
          <a:p>
            <a:pPr marL="457200" lvl="0" indent="-298450" algn="l" rtl="0">
              <a:spcBef>
                <a:spcPts val="0"/>
              </a:spcBef>
              <a:spcAft>
                <a:spcPts val="0"/>
              </a:spcAft>
              <a:buSzPts val="1100"/>
              <a:buAutoNum type="arabicPeriod"/>
            </a:pPr>
            <a:r>
              <a:rPr lang="en"/>
              <a:t>Contact GLYS if you ever need a referral or use GLSEN’s Coming Out Resources which you can find on their website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2cf817324c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2cf817324c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of the key ways to act in allyship is to support LGBTQ+ students in your school -- which you can do by following these 4 steps to being a supportive ally: being visible, supporting students who come out to you, responding to anti-LGBTQ language and behaviors and supporting student clubs such as GSAs.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2cf817324c_1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2cf817324c_1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know that a majority of LGBTQ+ students feel unsafe at school and are likely to skip class or even full days of school to avoid anti-LGBTQ+ name calling, bullying and harassment. Educations hold the power to combat this -- they hold the dual position of controlling classroom environments and have a voice to advocate on LGBTQ+ student’s behalf to school administration -- this gives them an invaluable role in ensuring their school environment is safe for queer youth. </a:t>
            </a:r>
            <a:endParaRPr/>
          </a:p>
          <a:p>
            <a:pPr marL="0" lvl="0" indent="0" algn="l" rtl="0">
              <a:spcBef>
                <a:spcPts val="0"/>
              </a:spcBef>
              <a:spcAft>
                <a:spcPts val="0"/>
              </a:spcAft>
              <a:buNone/>
            </a:pPr>
            <a:endParaRPr/>
          </a:p>
          <a:p>
            <a:pPr marL="0" lvl="0" indent="0" algn="l" rtl="0">
              <a:spcBef>
                <a:spcPts val="0"/>
              </a:spcBef>
              <a:spcAft>
                <a:spcPts val="0"/>
              </a:spcAft>
              <a:buNone/>
            </a:pPr>
            <a:r>
              <a:rPr lang="en"/>
              <a:t>For many queer students, having adult allies in school whom they can turn to for support -- or even the simple knowledge that these allies exist -- can help create a welcoming and safe environment for students to learn. You do not need to be an “expert” on LGBTQ identities to be a visible ally in your school. </a:t>
            </a: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2cf817324c_14_0:notes"/>
          <p:cNvSpPr>
            <a:spLocks noGrp="1" noRot="1" noChangeAspect="1"/>
          </p:cNvSpPr>
          <p:nvPr>
            <p:ph type="sldImg" idx="2"/>
          </p:nvPr>
        </p:nvSpPr>
        <p:spPr>
          <a:xfrm>
            <a:off x="381000" y="685800"/>
            <a:ext cx="60975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2cf817324c_14_0:notes"/>
          <p:cNvSpPr txBox="1">
            <a:spLocks noGrp="1"/>
          </p:cNvSpPr>
          <p:nvPr>
            <p:ph type="body" idx="1"/>
          </p:nvPr>
        </p:nvSpPr>
        <p:spPr>
          <a:xfrm>
            <a:off x="685790" y="4343382"/>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2cf7678d4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2cf7678d4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2cf7678d4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2cf7678d4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2cf817324c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2cf817324c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2cf7678d4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2cf7678d4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2cf7678d42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2cf7678d42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2cf7678d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2cf7678d4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2cf817324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2cf817324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[CANDICE]</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Meet the “Gender Unicorn,” which is a fun visual to think about gender beyond body parts</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
              <a:t>The “Gender Unicorn” is a way to think about how gender identity, gender presentation/expression, sex assignment at birth, and attraction are difference and distinct</a:t>
            </a:r>
            <a:endParaRPr/>
          </a:p>
          <a:p>
            <a:pPr marL="457200" lvl="0" indent="0" algn="l" rtl="0">
              <a:spcBef>
                <a:spcPts val="0"/>
              </a:spcBef>
              <a:spcAft>
                <a:spcPts val="0"/>
              </a:spcAft>
              <a:buNone/>
            </a:pPr>
            <a:endParaRPr/>
          </a:p>
          <a:p>
            <a:pPr marL="457200" lvl="0" indent="-298450" algn="l" rtl="0">
              <a:spcBef>
                <a:spcPts val="0"/>
              </a:spcBef>
              <a:spcAft>
                <a:spcPts val="0"/>
              </a:spcAft>
              <a:buSzPts val="1100"/>
              <a:buChar char="●"/>
            </a:pPr>
            <a:r>
              <a:rPr lang="en"/>
              <a:t>Let’s break it down:</a:t>
            </a:r>
            <a:endParaRPr/>
          </a:p>
          <a:p>
            <a:pPr marL="457200" lvl="0" indent="0" algn="l" rtl="0">
              <a:spcBef>
                <a:spcPts val="0"/>
              </a:spcBef>
              <a:spcAft>
                <a:spcPts val="0"/>
              </a:spcAft>
              <a:buNone/>
            </a:pPr>
            <a:endParaRPr/>
          </a:p>
          <a:p>
            <a:pPr marL="914400" lvl="1" indent="-298450" algn="l" rtl="0">
              <a:spcBef>
                <a:spcPts val="0"/>
              </a:spcBef>
              <a:spcAft>
                <a:spcPts val="0"/>
              </a:spcAft>
              <a:buClr>
                <a:schemeClr val="dk1"/>
              </a:buClr>
              <a:buSzPts val="1100"/>
              <a:buChar char="○"/>
            </a:pPr>
            <a:r>
              <a:rPr lang="en" u="sng">
                <a:solidFill>
                  <a:schemeClr val="dk1"/>
                </a:solidFill>
                <a:highlight>
                  <a:srgbClr val="FFFFFF"/>
                </a:highlight>
              </a:rPr>
              <a:t>Gender Identity</a:t>
            </a:r>
            <a:r>
              <a:rPr lang="en">
                <a:solidFill>
                  <a:schemeClr val="dk1"/>
                </a:solidFill>
                <a:highlight>
                  <a:srgbClr val="FFFFFF"/>
                </a:highlight>
              </a:rPr>
              <a:t>: One’s internal sense of being male, female, neither of these, both, or another gender(s). Everyone has a gender identity, including you. For transgender people, their sex assigned at birth and their own internal sense of gender identity are not the same. “Female,” “woman,” and “girl” and “male,” “man,” and “boy” are also not necessarily linked to each other, but are just six common gender descriptions.</a:t>
            </a:r>
            <a:endParaRPr>
              <a:solidFill>
                <a:schemeClr val="dk1"/>
              </a:solidFill>
              <a:highlight>
                <a:srgbClr val="FFFFFF"/>
              </a:highlight>
            </a:endParaRPr>
          </a:p>
          <a:p>
            <a:pPr marL="914400" lvl="0" indent="0" algn="l" rtl="0">
              <a:spcBef>
                <a:spcPts val="0"/>
              </a:spcBef>
              <a:spcAft>
                <a:spcPts val="0"/>
              </a:spcAft>
              <a:buNone/>
            </a:pPr>
            <a:endParaRPr>
              <a:solidFill>
                <a:schemeClr val="dk1"/>
              </a:solidFill>
              <a:highlight>
                <a:srgbClr val="FFFFFF"/>
              </a:highlight>
            </a:endParaRPr>
          </a:p>
          <a:p>
            <a:pPr marL="914400" lvl="1" indent="-298450" algn="l" rtl="0">
              <a:spcBef>
                <a:spcPts val="0"/>
              </a:spcBef>
              <a:spcAft>
                <a:spcPts val="0"/>
              </a:spcAft>
              <a:buClr>
                <a:schemeClr val="dk1"/>
              </a:buClr>
              <a:buSzPts val="1100"/>
              <a:buChar char="○"/>
            </a:pPr>
            <a:r>
              <a:rPr lang="en" u="sng">
                <a:solidFill>
                  <a:schemeClr val="dk1"/>
                </a:solidFill>
                <a:highlight>
                  <a:srgbClr val="FFFFFF"/>
                </a:highlight>
              </a:rPr>
              <a:t>Gender Expression/Presentation</a:t>
            </a:r>
            <a:r>
              <a:rPr lang="en">
                <a:solidFill>
                  <a:schemeClr val="dk1"/>
                </a:solidFill>
                <a:highlight>
                  <a:srgbClr val="FFFFFF"/>
                </a:highlight>
              </a:rPr>
              <a:t>: The physical manifestation of one’s gender identity through clothing, hairstyle, voice, body shape, etc. Many transgender people seek to make their gender expression (how they look) match their gender identity (who they are), rather than their sex assigned at birth.</a:t>
            </a:r>
            <a:endParaRPr>
              <a:solidFill>
                <a:schemeClr val="dk1"/>
              </a:solidFill>
              <a:highlight>
                <a:srgbClr val="FFFFFF"/>
              </a:highlight>
            </a:endParaRPr>
          </a:p>
          <a:p>
            <a:pPr marL="914400" lvl="0" indent="0" algn="l" rtl="0">
              <a:spcBef>
                <a:spcPts val="0"/>
              </a:spcBef>
              <a:spcAft>
                <a:spcPts val="0"/>
              </a:spcAft>
              <a:buNone/>
            </a:pPr>
            <a:endParaRPr>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u="sng">
                <a:solidFill>
                  <a:schemeClr val="dk1"/>
                </a:solidFill>
                <a:highlight>
                  <a:srgbClr val="FFFFFF"/>
                </a:highlight>
              </a:rPr>
              <a:t>Sex Assigned at Birth</a:t>
            </a:r>
            <a:r>
              <a:rPr lang="en">
                <a:solidFill>
                  <a:schemeClr val="dk1"/>
                </a:solidFill>
                <a:highlight>
                  <a:srgbClr val="FFFFFF"/>
                </a:highlight>
              </a:rPr>
              <a:t>: The assignment and classification of people as male, female, intersex, or another sex based on a combination of anatomy, hormones, chromosomes. </a:t>
            </a:r>
            <a:endParaRPr>
              <a:solidFill>
                <a:schemeClr val="dk1"/>
              </a:solidFill>
              <a:highlight>
                <a:srgbClr val="FFFFFF"/>
              </a:highlight>
            </a:endParaRPr>
          </a:p>
          <a:p>
            <a:pPr marL="914400" lvl="0" indent="0" algn="l" rtl="0">
              <a:lnSpc>
                <a:spcPct val="115000"/>
              </a:lnSpc>
              <a:spcBef>
                <a:spcPts val="0"/>
              </a:spcBef>
              <a:spcAft>
                <a:spcPts val="0"/>
              </a:spcAft>
              <a:buNone/>
            </a:pPr>
            <a:endParaRPr>
              <a:solidFill>
                <a:schemeClr val="dk1"/>
              </a:solidFill>
              <a:highlight>
                <a:srgbClr val="FFFFFF"/>
              </a:highlight>
            </a:endParaRPr>
          </a:p>
          <a:p>
            <a:pPr marL="914400" lvl="1" indent="-298450" algn="l" rtl="0">
              <a:lnSpc>
                <a:spcPct val="115000"/>
              </a:lnSpc>
              <a:spcBef>
                <a:spcPts val="0"/>
              </a:spcBef>
              <a:spcAft>
                <a:spcPts val="0"/>
              </a:spcAft>
              <a:buClr>
                <a:schemeClr val="dk1"/>
              </a:buClr>
              <a:buSzPts val="1100"/>
              <a:buChar char="○"/>
            </a:pPr>
            <a:r>
              <a:rPr lang="en" u="sng">
                <a:solidFill>
                  <a:schemeClr val="dk1"/>
                </a:solidFill>
                <a:highlight>
                  <a:srgbClr val="FFFFFF"/>
                </a:highlight>
              </a:rPr>
              <a:t>Who We Are Physically Attracted To</a:t>
            </a:r>
            <a:r>
              <a:rPr lang="en">
                <a:solidFill>
                  <a:schemeClr val="dk1"/>
                </a:solidFill>
                <a:highlight>
                  <a:srgbClr val="FFFFFF"/>
                </a:highlight>
              </a:rPr>
              <a:t>: Sexual orientation. It is important to note that sexual and romantic/emotional attraction can be from a variety of factors including but not limited to gender identity, gender expression/presentation, and sex assigned at birth.</a:t>
            </a:r>
            <a:endParaRPr>
              <a:solidFill>
                <a:schemeClr val="dk1"/>
              </a:solidFill>
              <a:highlight>
                <a:srgbClr val="FFFFFF"/>
              </a:highlight>
            </a:endParaRPr>
          </a:p>
          <a:p>
            <a:pPr marL="914400" lvl="0" indent="0" algn="l" rtl="0">
              <a:lnSpc>
                <a:spcPct val="115000"/>
              </a:lnSpc>
              <a:spcBef>
                <a:spcPts val="0"/>
              </a:spcBef>
              <a:spcAft>
                <a:spcPts val="0"/>
              </a:spcAft>
              <a:buNone/>
            </a:pPr>
            <a:endParaRPr>
              <a:solidFill>
                <a:schemeClr val="dk1"/>
              </a:solidFill>
              <a:highlight>
                <a:srgbClr val="FFFFFF"/>
              </a:highlight>
            </a:endParaRPr>
          </a:p>
          <a:p>
            <a:pPr marL="914400" lvl="1" indent="-298450" algn="l" rtl="0">
              <a:spcBef>
                <a:spcPts val="0"/>
              </a:spcBef>
              <a:spcAft>
                <a:spcPts val="0"/>
              </a:spcAft>
              <a:buClr>
                <a:schemeClr val="dk1"/>
              </a:buClr>
              <a:buSzPts val="1100"/>
              <a:buChar char="○"/>
            </a:pPr>
            <a:r>
              <a:rPr lang="en" u="sng">
                <a:solidFill>
                  <a:schemeClr val="dk1"/>
                </a:solidFill>
                <a:highlight>
                  <a:srgbClr val="FFFFFF"/>
                </a:highlight>
              </a:rPr>
              <a:t>Who We Are Emotionally Attracted To</a:t>
            </a:r>
            <a:r>
              <a:rPr lang="en">
                <a:solidFill>
                  <a:schemeClr val="dk1"/>
                </a:solidFill>
                <a:highlight>
                  <a:srgbClr val="FFFFFF"/>
                </a:highlight>
              </a:rPr>
              <a:t>: Romantic/emotional orientation. It is important to note here that sexual and romantic/emotional attraction can be from a variety of factors including but not limited to gender identity, gender expression/presentation, and sex assigned at birth. There are other types of attraction related to gender such as aesthetical or platonic. These are simply two common forms of attraction.</a:t>
            </a:r>
            <a:endParaRPr>
              <a:solidFill>
                <a:schemeClr val="dk1"/>
              </a:solidFill>
              <a:highlight>
                <a:srgbClr val="FFFFFF"/>
              </a:highlight>
            </a:endParaRPr>
          </a:p>
          <a:p>
            <a:pPr marL="914400" lvl="0" indent="0" algn="l" rtl="0">
              <a:spcBef>
                <a:spcPts val="0"/>
              </a:spcBef>
              <a:spcAft>
                <a:spcPts val="0"/>
              </a:spcAft>
              <a:buNone/>
            </a:pPr>
            <a:endParaRPr>
              <a:solidFill>
                <a:schemeClr val="dk1"/>
              </a:solidFill>
              <a:highlight>
                <a:srgbClr val="FFFFFF"/>
              </a:highlight>
            </a:endParaRPr>
          </a:p>
          <a:p>
            <a:pPr marL="457200" lvl="0" indent="-298450" algn="l" rtl="0">
              <a:spcBef>
                <a:spcPts val="0"/>
              </a:spcBef>
              <a:spcAft>
                <a:spcPts val="0"/>
              </a:spcAft>
              <a:buClr>
                <a:schemeClr val="dk1"/>
              </a:buClr>
              <a:buSzPts val="1100"/>
              <a:buChar char="●"/>
            </a:pPr>
            <a:r>
              <a:rPr lang="en"/>
              <a:t>While the lines on this “Gender Unicorn” chart are linear, gender is not; but what it does do well is show have gender as moveable and fluid across each category</a:t>
            </a:r>
            <a:endParaRPr/>
          </a:p>
          <a:p>
            <a:pPr marL="457200" lvl="0" indent="0" algn="l" rtl="0">
              <a:spcBef>
                <a:spcPts val="0"/>
              </a:spcBef>
              <a:spcAft>
                <a:spcPts val="0"/>
              </a:spcAft>
              <a:buNone/>
            </a:pPr>
            <a:endParaRPr/>
          </a:p>
          <a:p>
            <a:pPr marL="457200" lvl="0" indent="-298450" algn="l" rtl="0">
              <a:spcBef>
                <a:spcPts val="0"/>
              </a:spcBef>
              <a:spcAft>
                <a:spcPts val="0"/>
              </a:spcAft>
              <a:buClr>
                <a:schemeClr val="dk1"/>
              </a:buClr>
              <a:buSzPts val="1100"/>
              <a:buChar char="●"/>
            </a:pPr>
            <a:r>
              <a:rPr lang="en"/>
              <a:t>The only “fixed” position is the sex we are “assigned” at birth based on how we are categorized by gender marker - but this is changing! </a:t>
            </a:r>
            <a:endParaRPr/>
          </a:p>
          <a:p>
            <a:pPr marL="457200" lvl="0" indent="0" algn="l" rtl="0">
              <a:spcBef>
                <a:spcPts val="0"/>
              </a:spcBef>
              <a:spcAft>
                <a:spcPts val="0"/>
              </a:spcAft>
              <a:buNone/>
            </a:pPr>
            <a:endParaRPr/>
          </a:p>
          <a:p>
            <a:pPr marL="457200" lvl="0" indent="-298450" algn="l" rtl="0">
              <a:spcBef>
                <a:spcPts val="0"/>
              </a:spcBef>
              <a:spcAft>
                <a:spcPts val="0"/>
              </a:spcAft>
              <a:buClr>
                <a:schemeClr val="dk1"/>
              </a:buClr>
              <a:buSzPts val="1100"/>
              <a:buChar char="●"/>
            </a:pPr>
            <a:r>
              <a:rPr lang="en"/>
              <a:t>If you take anything away from this graphic, which honestly lumps together some pretty complex concepts, is that everyone one of us (parents included!) are represented on this gender unicorn! </a:t>
            </a:r>
            <a:endParaRPr/>
          </a:p>
          <a:p>
            <a:pPr marL="457200" lvl="0" indent="0" algn="l" rtl="0">
              <a:spcBef>
                <a:spcPts val="0"/>
              </a:spcBef>
              <a:spcAft>
                <a:spcPts val="0"/>
              </a:spcAft>
              <a:buNone/>
            </a:pPr>
            <a:endParaRPr/>
          </a:p>
          <a:p>
            <a:pPr marL="457200" lvl="0" indent="-298450" algn="l" rtl="0">
              <a:spcBef>
                <a:spcPts val="0"/>
              </a:spcBef>
              <a:spcAft>
                <a:spcPts val="0"/>
              </a:spcAft>
              <a:buClr>
                <a:schemeClr val="dk1"/>
              </a:buClr>
              <a:buSzPts val="1100"/>
              <a:buChar char="●"/>
            </a:pPr>
            <a:r>
              <a:rPr lang="en"/>
              <a:t>Each of us was issued a sex assignment at birth and carry our gender identity (that may or may not align with our sex assigned at birth), and ways of expressing our gender. We also possess our own map of physical and emotional attraction that has most likely developed over time. This is the same as our kids!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2cf817324c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2cf817324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2cf817324c_1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2cf817324c_1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2cf817324c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2cf817324c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8Hb30PE1xgo"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www.thetrevorproject.org/survey-2020/?section=Introductio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susanfrawley@aol.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www.niagarapride.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gybIV8IaTac"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tRvFj3ugdWU"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LGBTQ Youth Issues</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en"/>
              <a:t>Presented by Susan M Frawley</a:t>
            </a:r>
            <a:endParaRPr/>
          </a:p>
          <a:p>
            <a:pPr marL="0" lvl="0" indent="0" algn="ctr" rtl="0">
              <a:spcBef>
                <a:spcPts val="0"/>
              </a:spcBef>
              <a:spcAft>
                <a:spcPts val="0"/>
              </a:spcAft>
              <a:buNone/>
            </a:pPr>
            <a:r>
              <a:rPr lang="en"/>
              <a:t>Board member of Niagara Pride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2" descr="PRIDE TIME. Pronouns got you confused? This schoolhouse-rock-style song has a great fix for you. &#10;&#10;This is a cover of a song by &quot;Sunday Comes Afterwards&quot;! Check out their original video here: https://www.youtube.com/watch?v=oVaxNU0ba24&#10;&#10;►For the love of god SEE US ON TOUR!&#10;+ Dates - http://thedoubleclicks.com/upcoming&#10;&#10;►Laser is non-binary and uses they/them pronouns! Here's some information about what that means!&#10;https://transequality.org/issues/resources/understanding-non-binary-people-how-to-be-respectful-and-supportive&#10;&#10;►Not familiar with personal pronouns? Here's a great article!&#10;https://uwm.edu/lgbtrc/support/gender-pronouns/&#10;&#10;►Lyrics and Chords: https://www.thedoubleclicks.com/the-pronouns-song-by-sunday-comes-afterwards/&#10;&#10;►Buy our new album: The Book Was Better!!&#10;iTunes: https://apple.co/2D6QCoz&#10;Amazon: https://amzn.to/2UXzd82&#10;Bandcamp: http://bit.ly/bandcampbook&#10;&#10;►Support our WEEKLY SONG WEDNESDAY project!&#10;http://patreon.com/thedoubleclicks/&#10;And come back to the channel every week!&#10;&#10;►follow the Doubleclicks!&#10;+ Mailing List! - https://thedoubleclicks.fanbridge.com/&#10;+ Upcoming Tour Dates - http://thedoubleclicks.com/upcoming&#10;+ Twitter - http://twitter.com/thedoubleclicks&#10;+ Facebook - http://facebook.com/thedoubleclicks&#10;+ Get in touch - http://www.thedoubleclicks.com/contact&#10;+ Store / Contact / More - http://thedoubleclicks.com&#10;&#10;►Thanks for watching! Sharing videos makes the world go round!" title="The Pronouns Song (Sunday Comes Afterwards Cover) - The Doubleclicks [cc]">
            <a:hlinkClick r:id="rId3"/>
          </p:cNvPr>
          <p:cNvPicPr preferRelativeResize="0"/>
          <p:nvPr/>
        </p:nvPicPr>
        <p:blipFill>
          <a:blip r:embed="rId4">
            <a:alphaModFix/>
          </a:blip>
          <a:stretch>
            <a:fillRect/>
          </a:stretch>
        </p:blipFill>
        <p:spPr>
          <a:xfrm>
            <a:off x="0" y="15240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 I say to a LGBTQ+ person?</a:t>
            </a:r>
            <a:endParaRPr/>
          </a:p>
        </p:txBody>
      </p:sp>
      <p:sp>
        <p:nvSpPr>
          <p:cNvPr id="115" name="Google Shape;115;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en">
                <a:solidFill>
                  <a:srgbClr val="000000"/>
                </a:solidFill>
              </a:rPr>
              <a:t>“Hi.” You could share your pronouns. Be careful of insisting on another sharing theirs. Pronouns are personal. You could “out” someone by demanding pronouns.</a:t>
            </a:r>
            <a:endParaRPr>
              <a:solidFill>
                <a:srgbClr val="000000"/>
              </a:solidFill>
            </a:endParaRPr>
          </a:p>
          <a:p>
            <a:pPr marL="0" lvl="0" indent="0" algn="l" rtl="0">
              <a:spcBef>
                <a:spcPts val="1200"/>
              </a:spcBef>
              <a:spcAft>
                <a:spcPts val="0"/>
              </a:spcAft>
              <a:buNone/>
            </a:pPr>
            <a:r>
              <a:rPr lang="en">
                <a:solidFill>
                  <a:srgbClr val="000000"/>
                </a:solidFill>
              </a:rPr>
              <a:t>Use inclusive language always. You never know who you are talking to..it might be a mother, son, spouse, brother, or aunt of an LGBTQ+ person. Don’t assume parents are Mom and Dad. It could be Dad and Dad, Mom and Mom or just one parent/caregiver or a host of other makeups of family </a:t>
            </a:r>
            <a:endParaRPr>
              <a:solidFill>
                <a:srgbClr val="000000"/>
              </a:solidFill>
            </a:endParaRPr>
          </a:p>
          <a:p>
            <a:pPr marL="0" lvl="0" indent="0" algn="l" rtl="0">
              <a:spcBef>
                <a:spcPts val="1200"/>
              </a:spcBef>
              <a:spcAft>
                <a:spcPts val="0"/>
              </a:spcAft>
              <a:buNone/>
            </a:pPr>
            <a:r>
              <a:rPr lang="en">
                <a:solidFill>
                  <a:srgbClr val="000000"/>
                </a:solidFill>
              </a:rPr>
              <a:t>Do ask a clarifying question if you don’t understand a term or phrase that someone has used.</a:t>
            </a:r>
            <a:endParaRPr>
              <a:solidFill>
                <a:srgbClr val="000000"/>
              </a:solidFill>
            </a:endParaRPr>
          </a:p>
          <a:p>
            <a:pPr marL="0" lvl="0" indent="0" algn="l" rtl="0">
              <a:spcBef>
                <a:spcPts val="1200"/>
              </a:spcBef>
              <a:spcAft>
                <a:spcPts val="1200"/>
              </a:spcAft>
              <a:buNone/>
            </a:pPr>
            <a:r>
              <a:rPr lang="en">
                <a:solidFill>
                  <a:srgbClr val="000000"/>
                </a:solidFill>
              </a:rPr>
              <a:t>Not all LGBTQ+ people use pronouns, are out, feel comfortable talking about their gender identity or sexual orientation. Most times, it is not information that needs to be shared. When it comes to education, medical, court or placement; that information can be critical to providing good service. Be gentle, direct, discreet, give time for the person to assess you as a safe space.</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40-80%</a:t>
            </a:r>
            <a:endParaRPr/>
          </a:p>
        </p:txBody>
      </p:sp>
      <p:sp>
        <p:nvSpPr>
          <p:cNvPr id="121" name="Google Shape;121;p2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fontScale="77500"/>
          </a:bodyPr>
          <a:lstStyle/>
          <a:p>
            <a:pPr marL="0" lvl="0" indent="0" algn="ctr" rtl="0">
              <a:spcBef>
                <a:spcPts val="0"/>
              </a:spcBef>
              <a:spcAft>
                <a:spcPts val="0"/>
              </a:spcAft>
              <a:buNone/>
            </a:pPr>
            <a:r>
              <a:rPr lang="en" sz="2100">
                <a:solidFill>
                  <a:schemeClr val="dk1"/>
                </a:solidFill>
              </a:rPr>
              <a:t>At any given time the census for inpatient mental health is 40-80% LGBTQ+ identifying. More often than not, that statistic is in the higher range of 80%. (CPC WNY)</a:t>
            </a:r>
            <a:endParaRPr sz="2100">
              <a:solidFill>
                <a:schemeClr val="dk1"/>
              </a:solidFill>
            </a:endParaRPr>
          </a:p>
          <a:p>
            <a:pPr marL="0" lvl="0" indent="0" algn="l" rtl="0">
              <a:spcBef>
                <a:spcPts val="1200"/>
              </a:spcBef>
              <a:spcAft>
                <a:spcPts val="1200"/>
              </a:spcAft>
              <a:buNone/>
            </a:pPr>
            <a:endParaRPr/>
          </a:p>
        </p:txBody>
      </p:sp>
      <p:sp>
        <p:nvSpPr>
          <p:cNvPr id="122" name="Google Shape;122;p24"/>
          <p:cNvSpPr txBox="1"/>
          <p:nvPr/>
        </p:nvSpPr>
        <p:spPr>
          <a:xfrm>
            <a:off x="405100" y="429650"/>
            <a:ext cx="4284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t>Local Statistic:</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Fira Sans SemiBold"/>
                <a:ea typeface="Fira Sans SemiBold"/>
                <a:cs typeface="Fira Sans SemiBold"/>
                <a:sym typeface="Fira Sans SemiBold"/>
              </a:rPr>
              <a:t>Health Issues for LGBTQ+ Youth</a:t>
            </a:r>
            <a:endParaRPr>
              <a:latin typeface="Fira Sans SemiBold"/>
              <a:ea typeface="Fira Sans SemiBold"/>
              <a:cs typeface="Fira Sans SemiBold"/>
              <a:sym typeface="Fira Sans SemiBold"/>
            </a:endParaRPr>
          </a:p>
        </p:txBody>
      </p:sp>
      <p:sp>
        <p:nvSpPr>
          <p:cNvPr id="128" name="Google Shape;128;p25"/>
          <p:cNvSpPr txBox="1">
            <a:spLocks noGrp="1"/>
          </p:cNvSpPr>
          <p:nvPr>
            <p:ph type="body" idx="1"/>
          </p:nvPr>
        </p:nvSpPr>
        <p:spPr>
          <a:xfrm>
            <a:off x="311700" y="1102900"/>
            <a:ext cx="8520600" cy="34164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Clr>
                <a:schemeClr val="dk1"/>
              </a:buClr>
              <a:buSzPts val="1800"/>
              <a:buFont typeface="Fira Sans"/>
              <a:buChar char="●"/>
            </a:pPr>
            <a:r>
              <a:rPr lang="en">
                <a:solidFill>
                  <a:schemeClr val="dk1"/>
                </a:solidFill>
                <a:latin typeface="Fira Sans"/>
                <a:ea typeface="Fira Sans"/>
                <a:cs typeface="Fira Sans"/>
                <a:sym typeface="Fira Sans"/>
              </a:rPr>
              <a:t>Disproportionately higher risks for:</a:t>
            </a:r>
            <a:endParaRPr>
              <a:solidFill>
                <a:schemeClr val="dk1"/>
              </a:solidFill>
              <a:latin typeface="Fira Sans"/>
              <a:ea typeface="Fira Sans"/>
              <a:cs typeface="Fira Sans"/>
              <a:sym typeface="Fira Sans"/>
            </a:endParaRPr>
          </a:p>
          <a:p>
            <a:pPr marL="914400" lvl="1" indent="-317500" algn="l" rtl="0">
              <a:spcBef>
                <a:spcPts val="0"/>
              </a:spcBef>
              <a:spcAft>
                <a:spcPts val="0"/>
              </a:spcAft>
              <a:buClr>
                <a:schemeClr val="dk1"/>
              </a:buClr>
              <a:buSzPts val="1400"/>
              <a:buFont typeface="Fira Sans"/>
              <a:buChar char="○"/>
            </a:pPr>
            <a:r>
              <a:rPr lang="en">
                <a:solidFill>
                  <a:schemeClr val="dk1"/>
                </a:solidFill>
                <a:latin typeface="Fira Sans"/>
                <a:ea typeface="Fira Sans"/>
                <a:cs typeface="Fira Sans"/>
                <a:sym typeface="Fira Sans"/>
              </a:rPr>
              <a:t>Social stigmatization </a:t>
            </a:r>
            <a:endParaRPr>
              <a:solidFill>
                <a:schemeClr val="dk1"/>
              </a:solidFill>
              <a:latin typeface="Fira Sans"/>
              <a:ea typeface="Fira Sans"/>
              <a:cs typeface="Fira Sans"/>
              <a:sym typeface="Fira Sans"/>
            </a:endParaRPr>
          </a:p>
          <a:p>
            <a:pPr marL="914400" lvl="1" indent="-317500" algn="l" rtl="0">
              <a:spcBef>
                <a:spcPts val="0"/>
              </a:spcBef>
              <a:spcAft>
                <a:spcPts val="0"/>
              </a:spcAft>
              <a:buClr>
                <a:schemeClr val="dk1"/>
              </a:buClr>
              <a:buSzPts val="1400"/>
              <a:buFont typeface="Fira Sans"/>
              <a:buChar char="○"/>
            </a:pPr>
            <a:r>
              <a:rPr lang="en">
                <a:solidFill>
                  <a:schemeClr val="dk1"/>
                </a:solidFill>
                <a:latin typeface="Fira Sans"/>
                <a:ea typeface="Fira Sans"/>
                <a:cs typeface="Fira Sans"/>
                <a:sym typeface="Fira Sans"/>
              </a:rPr>
              <a:t>Discrimination</a:t>
            </a:r>
            <a:endParaRPr>
              <a:solidFill>
                <a:schemeClr val="dk1"/>
              </a:solidFill>
              <a:latin typeface="Fira Sans"/>
              <a:ea typeface="Fira Sans"/>
              <a:cs typeface="Fira Sans"/>
              <a:sym typeface="Fira Sans"/>
            </a:endParaRPr>
          </a:p>
          <a:p>
            <a:pPr marL="914400" lvl="1" indent="-317500" algn="l" rtl="0">
              <a:spcBef>
                <a:spcPts val="0"/>
              </a:spcBef>
              <a:spcAft>
                <a:spcPts val="0"/>
              </a:spcAft>
              <a:buClr>
                <a:schemeClr val="dk1"/>
              </a:buClr>
              <a:buSzPts val="1400"/>
              <a:buFont typeface="Fira Sans"/>
              <a:buChar char="○"/>
            </a:pPr>
            <a:r>
              <a:rPr lang="en">
                <a:solidFill>
                  <a:schemeClr val="dk1"/>
                </a:solidFill>
                <a:latin typeface="Fira Sans"/>
                <a:ea typeface="Fira Sans"/>
                <a:cs typeface="Fira Sans"/>
                <a:sym typeface="Fira Sans"/>
              </a:rPr>
              <a:t>Harassment</a:t>
            </a:r>
            <a:endParaRPr>
              <a:solidFill>
                <a:schemeClr val="dk1"/>
              </a:solidFill>
              <a:latin typeface="Fira Sans"/>
              <a:ea typeface="Fira Sans"/>
              <a:cs typeface="Fira Sans"/>
              <a:sym typeface="Fira Sans"/>
            </a:endParaRPr>
          </a:p>
          <a:p>
            <a:pPr marL="914400" lvl="1" indent="-317500" algn="l" rtl="0">
              <a:spcBef>
                <a:spcPts val="0"/>
              </a:spcBef>
              <a:spcAft>
                <a:spcPts val="0"/>
              </a:spcAft>
              <a:buClr>
                <a:schemeClr val="dk1"/>
              </a:buClr>
              <a:buSzPts val="1400"/>
              <a:buFont typeface="Fira Sans"/>
              <a:buChar char="○"/>
            </a:pPr>
            <a:r>
              <a:rPr lang="en">
                <a:solidFill>
                  <a:schemeClr val="dk1"/>
                </a:solidFill>
                <a:latin typeface="Fira Sans"/>
                <a:ea typeface="Fira Sans"/>
                <a:cs typeface="Fira Sans"/>
                <a:sym typeface="Fira Sans"/>
              </a:rPr>
              <a:t>Family disapproval or rejection</a:t>
            </a:r>
            <a:endParaRPr>
              <a:solidFill>
                <a:schemeClr val="dk1"/>
              </a:solidFill>
              <a:latin typeface="Fira Sans"/>
              <a:ea typeface="Fira Sans"/>
              <a:cs typeface="Fira Sans"/>
              <a:sym typeface="Fira Sans"/>
            </a:endParaRPr>
          </a:p>
          <a:p>
            <a:pPr marL="914400" lvl="1" indent="-317500" algn="l" rtl="0">
              <a:spcBef>
                <a:spcPts val="0"/>
              </a:spcBef>
              <a:spcAft>
                <a:spcPts val="0"/>
              </a:spcAft>
              <a:buClr>
                <a:schemeClr val="dk1"/>
              </a:buClr>
              <a:buSzPts val="1400"/>
              <a:buFont typeface="Fira Sans"/>
              <a:buChar char="○"/>
            </a:pPr>
            <a:r>
              <a:rPr lang="en">
                <a:solidFill>
                  <a:schemeClr val="dk1"/>
                </a:solidFill>
                <a:latin typeface="Fira Sans"/>
                <a:ea typeface="Fira Sans"/>
                <a:cs typeface="Fira Sans"/>
                <a:sym typeface="Fira Sans"/>
              </a:rPr>
              <a:t>Experiencing violence</a:t>
            </a:r>
            <a:endParaRPr>
              <a:solidFill>
                <a:schemeClr val="dk1"/>
              </a:solidFill>
              <a:latin typeface="Fira Sans"/>
              <a:ea typeface="Fira Sans"/>
              <a:cs typeface="Fira Sans"/>
              <a:sym typeface="Fira Sans"/>
            </a:endParaRPr>
          </a:p>
          <a:p>
            <a:pPr marL="914400" lvl="1" indent="-317500" algn="l" rtl="0">
              <a:spcBef>
                <a:spcPts val="0"/>
              </a:spcBef>
              <a:spcAft>
                <a:spcPts val="0"/>
              </a:spcAft>
              <a:buClr>
                <a:schemeClr val="dk1"/>
              </a:buClr>
              <a:buSzPts val="1400"/>
              <a:buFont typeface="Fira Sans"/>
              <a:buChar char="○"/>
            </a:pPr>
            <a:r>
              <a:rPr lang="en">
                <a:solidFill>
                  <a:schemeClr val="dk1"/>
                </a:solidFill>
                <a:latin typeface="Fira Sans"/>
                <a:ea typeface="Fira Sans"/>
                <a:cs typeface="Fira Sans"/>
                <a:sym typeface="Fira Sans"/>
              </a:rPr>
              <a:t>STIs (especially syphilis and HIV) </a:t>
            </a:r>
            <a:endParaRPr>
              <a:solidFill>
                <a:schemeClr val="dk1"/>
              </a:solidFill>
              <a:latin typeface="Fira Sans"/>
              <a:ea typeface="Fira Sans"/>
              <a:cs typeface="Fira Sans"/>
              <a:sym typeface="Fira Sans"/>
            </a:endParaRPr>
          </a:p>
          <a:p>
            <a:pPr marL="914400" lvl="1" indent="-317500" algn="l" rtl="0">
              <a:spcBef>
                <a:spcPts val="0"/>
              </a:spcBef>
              <a:spcAft>
                <a:spcPts val="0"/>
              </a:spcAft>
              <a:buClr>
                <a:schemeClr val="dk1"/>
              </a:buClr>
              <a:buSzPts val="1400"/>
              <a:buFont typeface="Fira Sans"/>
              <a:buChar char="○"/>
            </a:pPr>
            <a:r>
              <a:rPr lang="en">
                <a:solidFill>
                  <a:schemeClr val="dk1"/>
                </a:solidFill>
                <a:latin typeface="Fira Sans"/>
                <a:ea typeface="Fira Sans"/>
                <a:cs typeface="Fira Sans"/>
                <a:sym typeface="Fira Sans"/>
              </a:rPr>
              <a:t>Pregnancy</a:t>
            </a:r>
            <a:endParaRPr>
              <a:solidFill>
                <a:schemeClr val="dk1"/>
              </a:solidFill>
              <a:latin typeface="Fira Sans"/>
              <a:ea typeface="Fira Sans"/>
              <a:cs typeface="Fira Sans"/>
              <a:sym typeface="Fira Sans"/>
            </a:endParaRPr>
          </a:p>
          <a:p>
            <a:pPr marL="914400" lvl="1" indent="-317500" algn="l" rtl="0">
              <a:spcBef>
                <a:spcPts val="0"/>
              </a:spcBef>
              <a:spcAft>
                <a:spcPts val="0"/>
              </a:spcAft>
              <a:buClr>
                <a:schemeClr val="dk1"/>
              </a:buClr>
              <a:buSzPts val="1400"/>
              <a:buFont typeface="Fira Sans"/>
              <a:buChar char="○"/>
            </a:pPr>
            <a:r>
              <a:rPr lang="en">
                <a:solidFill>
                  <a:schemeClr val="dk1"/>
                </a:solidFill>
                <a:latin typeface="Fira Sans"/>
                <a:ea typeface="Fira Sans"/>
                <a:cs typeface="Fira Sans"/>
                <a:sym typeface="Fira Sans"/>
              </a:rPr>
              <a:t>Abortions</a:t>
            </a:r>
            <a:endParaRPr>
              <a:solidFill>
                <a:schemeClr val="dk1"/>
              </a:solidFill>
              <a:latin typeface="Fira Sans"/>
              <a:ea typeface="Fira Sans"/>
              <a:cs typeface="Fira Sans"/>
              <a:sym typeface="Fira Sans"/>
            </a:endParaRPr>
          </a:p>
          <a:p>
            <a:pPr marL="914400" lvl="1" indent="-317500" algn="l" rtl="0">
              <a:spcBef>
                <a:spcPts val="0"/>
              </a:spcBef>
              <a:spcAft>
                <a:spcPts val="0"/>
              </a:spcAft>
              <a:buClr>
                <a:schemeClr val="dk1"/>
              </a:buClr>
              <a:buSzPts val="1400"/>
              <a:buFont typeface="Fira Sans"/>
              <a:buChar char="○"/>
            </a:pPr>
            <a:r>
              <a:rPr lang="en">
                <a:solidFill>
                  <a:schemeClr val="dk1"/>
                </a:solidFill>
                <a:latin typeface="Fira Sans"/>
                <a:ea typeface="Fira Sans"/>
                <a:cs typeface="Fira Sans"/>
                <a:sym typeface="Fira Sans"/>
              </a:rPr>
              <a:t>Suicide</a:t>
            </a:r>
            <a:endParaRPr>
              <a:solidFill>
                <a:schemeClr val="dk1"/>
              </a:solidFill>
              <a:latin typeface="Fira Sans"/>
              <a:ea typeface="Fira Sans"/>
              <a:cs typeface="Fira Sans"/>
              <a:sym typeface="Fira Sans"/>
            </a:endParaRPr>
          </a:p>
          <a:p>
            <a:pPr marL="914400" lvl="1" indent="-317500" algn="l" rtl="0">
              <a:spcBef>
                <a:spcPts val="0"/>
              </a:spcBef>
              <a:spcAft>
                <a:spcPts val="0"/>
              </a:spcAft>
              <a:buClr>
                <a:schemeClr val="dk1"/>
              </a:buClr>
              <a:buSzPts val="1400"/>
              <a:buFont typeface="Fira Sans"/>
              <a:buChar char="○"/>
            </a:pPr>
            <a:r>
              <a:rPr lang="en">
                <a:solidFill>
                  <a:schemeClr val="dk1"/>
                </a:solidFill>
                <a:latin typeface="Fira Sans"/>
                <a:ea typeface="Fira Sans"/>
                <a:cs typeface="Fira Sans"/>
                <a:sym typeface="Fira Sans"/>
              </a:rPr>
              <a:t>Sexual victimization</a:t>
            </a:r>
            <a:endParaRPr>
              <a:solidFill>
                <a:schemeClr val="dk1"/>
              </a:solidFill>
              <a:latin typeface="Fira Sans"/>
              <a:ea typeface="Fira Sans"/>
              <a:cs typeface="Fira Sans"/>
              <a:sym typeface="Fira Sans"/>
            </a:endParaRPr>
          </a:p>
          <a:p>
            <a:pPr marL="457200" lvl="0" indent="-342900" algn="l" rtl="0">
              <a:spcBef>
                <a:spcPts val="0"/>
              </a:spcBef>
              <a:spcAft>
                <a:spcPts val="0"/>
              </a:spcAft>
              <a:buClr>
                <a:schemeClr val="dk1"/>
              </a:buClr>
              <a:buSzPts val="1800"/>
              <a:buFont typeface="Fira Sans"/>
              <a:buChar char="●"/>
            </a:pPr>
            <a:r>
              <a:rPr lang="en">
                <a:solidFill>
                  <a:schemeClr val="dk1"/>
                </a:solidFill>
                <a:latin typeface="Fira Sans"/>
                <a:ea typeface="Fira Sans"/>
                <a:cs typeface="Fira Sans"/>
                <a:sym typeface="Fira Sans"/>
              </a:rPr>
              <a:t>Reluctance to seek medical care due to:</a:t>
            </a:r>
            <a:endParaRPr>
              <a:solidFill>
                <a:schemeClr val="dk1"/>
              </a:solidFill>
              <a:latin typeface="Fira Sans"/>
              <a:ea typeface="Fira Sans"/>
              <a:cs typeface="Fira Sans"/>
              <a:sym typeface="Fira Sans"/>
            </a:endParaRPr>
          </a:p>
          <a:p>
            <a:pPr marL="914400" lvl="1" indent="-317500" algn="l" rtl="0">
              <a:spcBef>
                <a:spcPts val="0"/>
              </a:spcBef>
              <a:spcAft>
                <a:spcPts val="0"/>
              </a:spcAft>
              <a:buClr>
                <a:schemeClr val="dk1"/>
              </a:buClr>
              <a:buSzPts val="1400"/>
              <a:buFont typeface="Fira Sans"/>
              <a:buChar char="○"/>
            </a:pPr>
            <a:r>
              <a:rPr lang="en">
                <a:solidFill>
                  <a:schemeClr val="dk1"/>
                </a:solidFill>
                <a:latin typeface="Fira Sans"/>
                <a:ea typeface="Fira Sans"/>
                <a:cs typeface="Fira Sans"/>
                <a:sym typeface="Fira Sans"/>
              </a:rPr>
              <a:t>lack of insurance</a:t>
            </a:r>
            <a:endParaRPr>
              <a:solidFill>
                <a:schemeClr val="dk1"/>
              </a:solidFill>
              <a:latin typeface="Fira Sans"/>
              <a:ea typeface="Fira Sans"/>
              <a:cs typeface="Fira Sans"/>
              <a:sym typeface="Fira Sans"/>
            </a:endParaRPr>
          </a:p>
          <a:p>
            <a:pPr marL="914400" lvl="1" indent="-317500" algn="l" rtl="0">
              <a:spcBef>
                <a:spcPts val="0"/>
              </a:spcBef>
              <a:spcAft>
                <a:spcPts val="0"/>
              </a:spcAft>
              <a:buClr>
                <a:schemeClr val="dk1"/>
              </a:buClr>
              <a:buSzPts val="1400"/>
              <a:buFont typeface="Fira Sans"/>
              <a:buChar char="○"/>
            </a:pPr>
            <a:r>
              <a:rPr lang="en">
                <a:solidFill>
                  <a:schemeClr val="dk1"/>
                </a:solidFill>
                <a:latin typeface="Fira Sans"/>
                <a:ea typeface="Fira Sans"/>
                <a:cs typeface="Fira Sans"/>
                <a:sym typeface="Fira Sans"/>
              </a:rPr>
              <a:t>fear of exposing identity</a:t>
            </a:r>
            <a:endParaRPr>
              <a:solidFill>
                <a:schemeClr val="dk1"/>
              </a:solidFill>
              <a:latin typeface="Fira Sans"/>
              <a:ea typeface="Fira Sans"/>
              <a:cs typeface="Fira Sans"/>
              <a:sym typeface="Fira Sans"/>
            </a:endParaRPr>
          </a:p>
          <a:p>
            <a:pPr marL="914400" lvl="1" indent="-317500" algn="l" rtl="0">
              <a:spcBef>
                <a:spcPts val="0"/>
              </a:spcBef>
              <a:spcAft>
                <a:spcPts val="0"/>
              </a:spcAft>
              <a:buClr>
                <a:schemeClr val="dk1"/>
              </a:buClr>
              <a:buSzPts val="1400"/>
              <a:buFont typeface="Fira Sans"/>
              <a:buChar char="○"/>
            </a:pPr>
            <a:r>
              <a:rPr lang="en">
                <a:solidFill>
                  <a:schemeClr val="dk1"/>
                </a:solidFill>
                <a:latin typeface="Fira Sans"/>
                <a:ea typeface="Fira Sans"/>
                <a:cs typeface="Fira Sans"/>
                <a:sym typeface="Fira Sans"/>
              </a:rPr>
              <a:t>being “outed” to family </a:t>
            </a:r>
            <a:endParaRPr>
              <a:solidFill>
                <a:schemeClr val="dk1"/>
              </a:solidFill>
              <a:latin typeface="Fira Sans"/>
              <a:ea typeface="Fira Sans"/>
              <a:cs typeface="Fira Sans"/>
              <a:sym typeface="Fira Sans"/>
            </a:endParaRPr>
          </a:p>
        </p:txBody>
      </p:sp>
      <p:sp>
        <p:nvSpPr>
          <p:cNvPr id="129" name="Google Shape;129;p25"/>
          <p:cNvSpPr txBox="1"/>
          <p:nvPr/>
        </p:nvSpPr>
        <p:spPr>
          <a:xfrm>
            <a:off x="-210700" y="4281000"/>
            <a:ext cx="5007300" cy="862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endParaRPr sz="1800">
              <a:solidFill>
                <a:schemeClr val="dk2"/>
              </a:solidFill>
            </a:endParaRPr>
          </a:p>
          <a:p>
            <a:pPr marL="0" lvl="0" indent="0" algn="ctr" rtl="0">
              <a:lnSpc>
                <a:spcPct val="115000"/>
              </a:lnSpc>
              <a:spcBef>
                <a:spcPts val="1600"/>
              </a:spcBef>
              <a:spcAft>
                <a:spcPts val="1600"/>
              </a:spcAft>
              <a:buNone/>
            </a:pPr>
            <a:r>
              <a:rPr lang="en" sz="1000" u="sng">
                <a:solidFill>
                  <a:schemeClr val="accent5"/>
                </a:solidFill>
                <a:hlinkClick r:id="rId3">
                  <a:extLst>
                    <a:ext uri="{A12FA001-AC4F-418D-AE19-62706E023703}">
                      <ahyp:hlinkClr xmlns:ahyp="http://schemas.microsoft.com/office/drawing/2018/hyperlinkcolor" val="tx"/>
                    </a:ext>
                  </a:extLst>
                </a:hlinkClick>
              </a:rPr>
              <a:t>The Trevor Project National Survey on LGBTQ+ Youth Mental Health 2020</a:t>
            </a:r>
            <a:endParaRPr/>
          </a:p>
        </p:txBody>
      </p:sp>
      <p:pic>
        <p:nvPicPr>
          <p:cNvPr id="130" name="Google Shape;130;p25"/>
          <p:cNvPicPr preferRelativeResize="0"/>
          <p:nvPr/>
        </p:nvPicPr>
        <p:blipFill>
          <a:blip r:embed="rId4">
            <a:alphaModFix/>
          </a:blip>
          <a:stretch>
            <a:fillRect/>
          </a:stretch>
        </p:blipFill>
        <p:spPr>
          <a:xfrm>
            <a:off x="5215525" y="678325"/>
            <a:ext cx="3715950" cy="2084750"/>
          </a:xfrm>
          <a:prstGeom prst="rect">
            <a:avLst/>
          </a:prstGeom>
          <a:noFill/>
          <a:ln>
            <a:noFill/>
          </a:ln>
        </p:spPr>
      </p:pic>
      <p:pic>
        <p:nvPicPr>
          <p:cNvPr id="131" name="Google Shape;131;p25"/>
          <p:cNvPicPr preferRelativeResize="0"/>
          <p:nvPr/>
        </p:nvPicPr>
        <p:blipFill>
          <a:blip r:embed="rId5">
            <a:alphaModFix/>
          </a:blip>
          <a:stretch>
            <a:fillRect/>
          </a:stretch>
        </p:blipFill>
        <p:spPr>
          <a:xfrm>
            <a:off x="5215524" y="2984748"/>
            <a:ext cx="3715950" cy="20847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p:nvPr/>
        </p:nvSpPr>
        <p:spPr>
          <a:xfrm>
            <a:off x="2005500" y="158825"/>
            <a:ext cx="7007400" cy="4960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500" b="1">
                <a:solidFill>
                  <a:schemeClr val="dk1"/>
                </a:solidFill>
                <a:latin typeface="Fira Sans"/>
                <a:ea typeface="Fira Sans"/>
                <a:cs typeface="Fira Sans"/>
                <a:sym typeface="Fira Sans"/>
              </a:rPr>
              <a:t>LGBTQ Youth Experience Higher Rates of Substance Abuse</a:t>
            </a:r>
            <a:endParaRPr sz="1500" b="1">
              <a:solidFill>
                <a:schemeClr val="dk1"/>
              </a:solidFill>
              <a:latin typeface="Fira Sans"/>
              <a:ea typeface="Fira Sans"/>
              <a:cs typeface="Fira Sans"/>
              <a:sym typeface="Fira Sans"/>
            </a:endParaRPr>
          </a:p>
          <a:p>
            <a:pPr marL="0" lvl="0" indent="0" algn="ctr" rtl="0">
              <a:lnSpc>
                <a:spcPct val="115000"/>
              </a:lnSpc>
              <a:spcBef>
                <a:spcPts val="0"/>
              </a:spcBef>
              <a:spcAft>
                <a:spcPts val="0"/>
              </a:spcAft>
              <a:buClr>
                <a:schemeClr val="dk1"/>
              </a:buClr>
              <a:buSzPts val="1100"/>
              <a:buFont typeface="Arial"/>
              <a:buNone/>
            </a:pPr>
            <a:endParaRPr sz="13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300">
                <a:solidFill>
                  <a:schemeClr val="dk1"/>
                </a:solidFill>
              </a:rPr>
              <a:t>LGBTQ youth are </a:t>
            </a:r>
            <a:r>
              <a:rPr lang="en" sz="1500" b="1">
                <a:solidFill>
                  <a:srgbClr val="FF0000"/>
                </a:solidFill>
              </a:rPr>
              <a:t>190%</a:t>
            </a:r>
            <a:r>
              <a:rPr lang="en" sz="1500">
                <a:solidFill>
                  <a:schemeClr val="dk1"/>
                </a:solidFill>
              </a:rPr>
              <a:t> </a:t>
            </a:r>
            <a:r>
              <a:rPr lang="en" sz="1300">
                <a:solidFill>
                  <a:schemeClr val="dk1"/>
                </a:solidFill>
              </a:rPr>
              <a:t>more likely to use substances than their heterosexual, cisgender peers</a:t>
            </a:r>
            <a:endParaRPr sz="1300">
              <a:solidFill>
                <a:schemeClr val="dk1"/>
              </a:solidFill>
            </a:endParaRPr>
          </a:p>
          <a:p>
            <a:pPr marL="457200" lvl="0" indent="0" algn="l" rtl="0">
              <a:lnSpc>
                <a:spcPct val="115000"/>
              </a:lnSpc>
              <a:spcBef>
                <a:spcPts val="0"/>
              </a:spcBef>
              <a:spcAft>
                <a:spcPts val="0"/>
              </a:spcAft>
              <a:buNone/>
            </a:pPr>
            <a:endParaRPr sz="4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LGBTQ youth are more likely to use illegal substances at younger ages than heterosexual use</a:t>
            </a:r>
            <a:endParaRPr sz="1300">
              <a:solidFill>
                <a:schemeClr val="dk1"/>
              </a:solidFill>
            </a:endParaRPr>
          </a:p>
          <a:p>
            <a:pPr marL="457200" lvl="0" indent="0" algn="l" rtl="0">
              <a:lnSpc>
                <a:spcPct val="115000"/>
              </a:lnSpc>
              <a:spcBef>
                <a:spcPts val="0"/>
              </a:spcBef>
              <a:spcAft>
                <a:spcPts val="0"/>
              </a:spcAft>
              <a:buNone/>
            </a:pPr>
            <a:endParaRPr sz="4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a:solidFill>
                  <a:schemeClr val="dk1"/>
                </a:solidFill>
              </a:rPr>
              <a:t>A California study found that Transgender and Gender Non-Conforming youth are:</a:t>
            </a:r>
            <a:endParaRPr sz="1300">
              <a:solidFill>
                <a:schemeClr val="dk1"/>
              </a:solidFill>
            </a:endParaRPr>
          </a:p>
          <a:p>
            <a:pPr marL="457200" lvl="0" indent="0" algn="l" rtl="0">
              <a:lnSpc>
                <a:spcPct val="115000"/>
              </a:lnSpc>
              <a:spcBef>
                <a:spcPts val="0"/>
              </a:spcBef>
              <a:spcAft>
                <a:spcPts val="0"/>
              </a:spcAft>
              <a:buNone/>
            </a:pPr>
            <a:endParaRPr sz="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500" b="1">
                <a:solidFill>
                  <a:srgbClr val="FF0000"/>
                </a:solidFill>
              </a:rPr>
              <a:t>2.5x </a:t>
            </a:r>
            <a:r>
              <a:rPr lang="en" sz="1300">
                <a:solidFill>
                  <a:schemeClr val="dk1"/>
                </a:solidFill>
              </a:rPr>
              <a:t>more likely to use cocaine/methamphetamines</a:t>
            </a:r>
            <a:endParaRPr sz="13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500" b="1">
                <a:solidFill>
                  <a:srgbClr val="FF0000"/>
                </a:solidFill>
              </a:rPr>
              <a:t>2x</a:t>
            </a:r>
            <a:r>
              <a:rPr lang="en" sz="1300">
                <a:solidFill>
                  <a:schemeClr val="dk1"/>
                </a:solidFill>
              </a:rPr>
              <a:t> more likely to misuse pain medication</a:t>
            </a:r>
            <a:endParaRPr sz="13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500" b="1">
                <a:solidFill>
                  <a:srgbClr val="FF0000"/>
                </a:solidFill>
              </a:rPr>
              <a:t>3x </a:t>
            </a:r>
            <a:r>
              <a:rPr lang="en" sz="1300">
                <a:solidFill>
                  <a:schemeClr val="dk1"/>
                </a:solidFill>
              </a:rPr>
              <a:t>more likely to use cigarettes</a:t>
            </a:r>
            <a:endParaRPr sz="1300">
              <a:solidFill>
                <a:schemeClr val="dk1"/>
              </a:solidFill>
            </a:endParaRPr>
          </a:p>
          <a:p>
            <a:pPr marL="0" lvl="0" indent="0" algn="l" rtl="0">
              <a:lnSpc>
                <a:spcPct val="115000"/>
              </a:lnSpc>
              <a:spcBef>
                <a:spcPts val="0"/>
              </a:spcBef>
              <a:spcAft>
                <a:spcPts val="0"/>
              </a:spcAft>
              <a:buNone/>
            </a:pPr>
            <a:endParaRPr sz="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300">
                <a:solidFill>
                  <a:schemeClr val="dk1"/>
                </a:solidFill>
              </a:rPr>
              <a:t>LGBTQ youth are </a:t>
            </a:r>
            <a:r>
              <a:rPr lang="en" sz="1500" b="1" u="sng">
                <a:solidFill>
                  <a:srgbClr val="3DC929"/>
                </a:solidFill>
              </a:rPr>
              <a:t>more likely to succeed in treatment</a:t>
            </a:r>
            <a:r>
              <a:rPr lang="en" sz="1300">
                <a:solidFill>
                  <a:srgbClr val="0000FF"/>
                </a:solidFill>
              </a:rPr>
              <a:t> </a:t>
            </a:r>
            <a:r>
              <a:rPr lang="en" sz="1300">
                <a:solidFill>
                  <a:schemeClr val="dk1"/>
                </a:solidFill>
              </a:rPr>
              <a:t>where they feel safe to address all the factors that contribute to use and/or relapse.  Early intervention, comprehensive treatment and family support are the key to helping LGBTQ youth on the road to recovery.</a:t>
            </a:r>
            <a:endParaRPr sz="1300">
              <a:solidFill>
                <a:schemeClr val="dk1"/>
              </a:solidFill>
            </a:endParaRPr>
          </a:p>
          <a:p>
            <a:pPr marL="457200" lvl="0" indent="0" algn="l" rtl="0">
              <a:lnSpc>
                <a:spcPct val="115000"/>
              </a:lnSpc>
              <a:spcBef>
                <a:spcPts val="0"/>
              </a:spcBef>
              <a:spcAft>
                <a:spcPts val="0"/>
              </a:spcAft>
              <a:buNone/>
            </a:pPr>
            <a:endParaRPr sz="1300">
              <a:solidFill>
                <a:schemeClr val="dk1"/>
              </a:solidFill>
            </a:endParaRPr>
          </a:p>
          <a:p>
            <a:pPr marL="0" lvl="0" indent="0" algn="ctr" rtl="0">
              <a:lnSpc>
                <a:spcPct val="115000"/>
              </a:lnSpc>
              <a:spcBef>
                <a:spcPts val="0"/>
              </a:spcBef>
              <a:spcAft>
                <a:spcPts val="0"/>
              </a:spcAft>
              <a:buNone/>
            </a:pPr>
            <a:r>
              <a:rPr lang="en" sz="1300" b="1">
                <a:solidFill>
                  <a:schemeClr val="dk1"/>
                </a:solidFill>
                <a:latin typeface="Fira Sans"/>
                <a:ea typeface="Fira Sans"/>
                <a:cs typeface="Fira Sans"/>
                <a:sym typeface="Fira Sans"/>
              </a:rPr>
              <a:t>For more  information on LGBTQ-affirming providers, </a:t>
            </a:r>
            <a:endParaRPr sz="1300" b="1">
              <a:solidFill>
                <a:schemeClr val="dk1"/>
              </a:solidFill>
              <a:latin typeface="Fira Sans"/>
              <a:ea typeface="Fira Sans"/>
              <a:cs typeface="Fira Sans"/>
              <a:sym typeface="Fira Sans"/>
            </a:endParaRPr>
          </a:p>
          <a:p>
            <a:pPr marL="0" lvl="0" indent="0" algn="ctr" rtl="0">
              <a:lnSpc>
                <a:spcPct val="115000"/>
              </a:lnSpc>
              <a:spcBef>
                <a:spcPts val="0"/>
              </a:spcBef>
              <a:spcAft>
                <a:spcPts val="0"/>
              </a:spcAft>
              <a:buClr>
                <a:schemeClr val="dk1"/>
              </a:buClr>
              <a:buSzPts val="1100"/>
              <a:buFont typeface="Arial"/>
              <a:buNone/>
            </a:pPr>
            <a:r>
              <a:rPr lang="en" sz="1300" b="1">
                <a:solidFill>
                  <a:schemeClr val="dk1"/>
                </a:solidFill>
                <a:latin typeface="Fira Sans"/>
                <a:ea typeface="Fira Sans"/>
                <a:cs typeface="Fira Sans"/>
                <a:sym typeface="Fira Sans"/>
              </a:rPr>
              <a:t>please visit </a:t>
            </a:r>
            <a:r>
              <a:rPr lang="en" sz="1300" b="1" u="sng">
                <a:solidFill>
                  <a:srgbClr val="0000FF"/>
                </a:solidFill>
                <a:latin typeface="Fira Sans"/>
                <a:ea typeface="Fira Sans"/>
                <a:cs typeface="Fira Sans"/>
                <a:sym typeface="Fira Sans"/>
              </a:rPr>
              <a:t>gaycenter.org/thenetwork</a:t>
            </a:r>
            <a:r>
              <a:rPr lang="en" sz="1300" b="1">
                <a:solidFill>
                  <a:schemeClr val="dk1"/>
                </a:solidFill>
                <a:latin typeface="Fira Sans"/>
                <a:ea typeface="Fira Sans"/>
                <a:cs typeface="Fira Sans"/>
                <a:sym typeface="Fira Sans"/>
              </a:rPr>
              <a:t> or contact or </a:t>
            </a:r>
            <a:r>
              <a:rPr lang="en" sz="1300" b="1" u="sng">
                <a:solidFill>
                  <a:srgbClr val="0000FF"/>
                </a:solidFill>
                <a:latin typeface="Fira Sans"/>
                <a:ea typeface="Fira Sans"/>
                <a:cs typeface="Fira Sans"/>
                <a:sym typeface="Fira Sans"/>
              </a:rPr>
              <a:t>contact network@gaycenter.org.</a:t>
            </a:r>
            <a:endParaRPr sz="1300" b="1" u="sng">
              <a:solidFill>
                <a:srgbClr val="0000FF"/>
              </a:solidFill>
              <a:latin typeface="Fira Sans"/>
              <a:ea typeface="Fira Sans"/>
              <a:cs typeface="Fira Sans"/>
              <a:sym typeface="Fira Sans"/>
            </a:endParaRPr>
          </a:p>
          <a:p>
            <a:pPr marL="0" lvl="0" indent="0" algn="l" rtl="0">
              <a:lnSpc>
                <a:spcPct val="115000"/>
              </a:lnSpc>
              <a:spcBef>
                <a:spcPts val="0"/>
              </a:spcBef>
              <a:spcAft>
                <a:spcPts val="0"/>
              </a:spcAft>
              <a:buClr>
                <a:schemeClr val="dk1"/>
              </a:buClr>
              <a:buSzPts val="1100"/>
              <a:buFont typeface="Arial"/>
              <a:buNone/>
            </a:pPr>
            <a:endParaRPr sz="1300">
              <a:solidFill>
                <a:schemeClr val="dk1"/>
              </a:solidFill>
            </a:endParaRPr>
          </a:p>
          <a:p>
            <a:pPr marL="0" lvl="0" indent="0" algn="ctr" rtl="0">
              <a:lnSpc>
                <a:spcPct val="115000"/>
              </a:lnSpc>
              <a:spcBef>
                <a:spcPts val="0"/>
              </a:spcBef>
              <a:spcAft>
                <a:spcPts val="0"/>
              </a:spcAft>
              <a:buNone/>
            </a:pPr>
            <a:r>
              <a:rPr lang="en" sz="900">
                <a:solidFill>
                  <a:schemeClr val="dk1"/>
                </a:solidFill>
              </a:rPr>
              <a:t>(Source: The NYS LGBT Health and Human Services Network)</a:t>
            </a:r>
            <a:endParaRPr sz="1300"/>
          </a:p>
        </p:txBody>
      </p:sp>
      <p:pic>
        <p:nvPicPr>
          <p:cNvPr id="137" name="Google Shape;137;p26"/>
          <p:cNvPicPr preferRelativeResize="0"/>
          <p:nvPr/>
        </p:nvPicPr>
        <p:blipFill rotWithShape="1">
          <a:blip r:embed="rId3">
            <a:alphaModFix/>
          </a:blip>
          <a:srcRect l="8700" b="704"/>
          <a:stretch/>
        </p:blipFill>
        <p:spPr>
          <a:xfrm>
            <a:off x="0" y="0"/>
            <a:ext cx="1865725" cy="51435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311700" y="287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Fira Sans SemiBold"/>
                <a:ea typeface="Fira Sans SemiBold"/>
                <a:cs typeface="Fira Sans SemiBold"/>
                <a:sym typeface="Fira Sans SemiBold"/>
              </a:rPr>
              <a:t>WHEN A YOUTH COMES OUT TO YOU:</a:t>
            </a:r>
            <a:endParaRPr>
              <a:latin typeface="Fira Sans SemiBold"/>
              <a:ea typeface="Fira Sans SemiBold"/>
              <a:cs typeface="Fira Sans SemiBold"/>
              <a:sym typeface="Fira Sans SemiBold"/>
            </a:endParaRPr>
          </a:p>
        </p:txBody>
      </p:sp>
      <p:sp>
        <p:nvSpPr>
          <p:cNvPr id="143" name="Google Shape;143;p27"/>
          <p:cNvSpPr txBox="1">
            <a:spLocks noGrp="1"/>
          </p:cNvSpPr>
          <p:nvPr>
            <p:ph type="body" idx="1"/>
          </p:nvPr>
        </p:nvSpPr>
        <p:spPr>
          <a:xfrm>
            <a:off x="311700" y="859800"/>
            <a:ext cx="8520600" cy="39909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chemeClr val="dk1"/>
              </a:buClr>
              <a:buSzPts val="1800"/>
              <a:buFont typeface="Fira Sans"/>
              <a:buAutoNum type="arabicPeriod"/>
            </a:pPr>
            <a:r>
              <a:rPr lang="en">
                <a:solidFill>
                  <a:schemeClr val="dk1"/>
                </a:solidFill>
                <a:latin typeface="Fira Sans"/>
                <a:ea typeface="Fira Sans"/>
                <a:cs typeface="Fira Sans"/>
                <a:sym typeface="Fira Sans"/>
              </a:rPr>
              <a:t>Offer support but don’t assume they need any help</a:t>
            </a:r>
            <a:endParaRPr>
              <a:solidFill>
                <a:schemeClr val="dk1"/>
              </a:solidFill>
              <a:latin typeface="Fira Sans"/>
              <a:ea typeface="Fira Sans"/>
              <a:cs typeface="Fira Sans"/>
              <a:sym typeface="Fira Sans"/>
            </a:endParaRPr>
          </a:p>
          <a:p>
            <a:pPr marL="457200" lvl="0" indent="-342900" algn="l" rtl="0">
              <a:spcBef>
                <a:spcPts val="0"/>
              </a:spcBef>
              <a:spcAft>
                <a:spcPts val="0"/>
              </a:spcAft>
              <a:buClr>
                <a:schemeClr val="dk1"/>
              </a:buClr>
              <a:buSzPts val="1800"/>
              <a:buFont typeface="Fira Sans"/>
              <a:buAutoNum type="arabicPeriod"/>
            </a:pPr>
            <a:r>
              <a:rPr lang="en">
                <a:solidFill>
                  <a:schemeClr val="dk1"/>
                </a:solidFill>
                <a:latin typeface="Fira Sans"/>
                <a:ea typeface="Fira Sans"/>
                <a:cs typeface="Fira Sans"/>
                <a:sym typeface="Fira Sans"/>
              </a:rPr>
              <a:t>Be a role model of acceptance </a:t>
            </a:r>
            <a:endParaRPr>
              <a:solidFill>
                <a:schemeClr val="dk1"/>
              </a:solidFill>
              <a:latin typeface="Fira Sans"/>
              <a:ea typeface="Fira Sans"/>
              <a:cs typeface="Fira Sans"/>
              <a:sym typeface="Fira Sans"/>
            </a:endParaRPr>
          </a:p>
          <a:p>
            <a:pPr marL="457200" lvl="0" indent="-342900" algn="l" rtl="0">
              <a:spcBef>
                <a:spcPts val="0"/>
              </a:spcBef>
              <a:spcAft>
                <a:spcPts val="0"/>
              </a:spcAft>
              <a:buClr>
                <a:schemeClr val="dk1"/>
              </a:buClr>
              <a:buSzPts val="1800"/>
              <a:buFont typeface="Fira Sans"/>
              <a:buAutoNum type="arabicPeriod"/>
            </a:pPr>
            <a:r>
              <a:rPr lang="en">
                <a:solidFill>
                  <a:schemeClr val="dk1"/>
                </a:solidFill>
                <a:latin typeface="Fira Sans"/>
                <a:ea typeface="Fira Sans"/>
                <a:cs typeface="Fira Sans"/>
                <a:sym typeface="Fira Sans"/>
              </a:rPr>
              <a:t>Appreciate their courage </a:t>
            </a:r>
            <a:endParaRPr>
              <a:solidFill>
                <a:schemeClr val="dk1"/>
              </a:solidFill>
              <a:latin typeface="Fira Sans"/>
              <a:ea typeface="Fira Sans"/>
              <a:cs typeface="Fira Sans"/>
              <a:sym typeface="Fira Sans"/>
            </a:endParaRPr>
          </a:p>
          <a:p>
            <a:pPr marL="457200" lvl="0" indent="-342900" algn="l" rtl="0">
              <a:spcBef>
                <a:spcPts val="0"/>
              </a:spcBef>
              <a:spcAft>
                <a:spcPts val="0"/>
              </a:spcAft>
              <a:buClr>
                <a:schemeClr val="dk1"/>
              </a:buClr>
              <a:buSzPts val="1800"/>
              <a:buFont typeface="Fira Sans"/>
              <a:buAutoNum type="arabicPeriod"/>
            </a:pPr>
            <a:r>
              <a:rPr lang="en">
                <a:solidFill>
                  <a:schemeClr val="dk1"/>
                </a:solidFill>
                <a:latin typeface="Fira Sans"/>
                <a:ea typeface="Fira Sans"/>
                <a:cs typeface="Fira Sans"/>
                <a:sym typeface="Fira Sans"/>
              </a:rPr>
              <a:t>Listen, listen, listen</a:t>
            </a:r>
            <a:endParaRPr>
              <a:solidFill>
                <a:schemeClr val="dk1"/>
              </a:solidFill>
              <a:latin typeface="Fira Sans"/>
              <a:ea typeface="Fira Sans"/>
              <a:cs typeface="Fira Sans"/>
              <a:sym typeface="Fira Sans"/>
            </a:endParaRPr>
          </a:p>
          <a:p>
            <a:pPr marL="457200" lvl="0" indent="-342900" algn="l" rtl="0">
              <a:spcBef>
                <a:spcPts val="0"/>
              </a:spcBef>
              <a:spcAft>
                <a:spcPts val="0"/>
              </a:spcAft>
              <a:buClr>
                <a:schemeClr val="dk1"/>
              </a:buClr>
              <a:buSzPts val="1800"/>
              <a:buFont typeface="Fira Sans"/>
              <a:buAutoNum type="arabicPeriod"/>
            </a:pPr>
            <a:r>
              <a:rPr lang="en">
                <a:solidFill>
                  <a:schemeClr val="dk1"/>
                </a:solidFill>
                <a:latin typeface="Fira Sans"/>
                <a:ea typeface="Fira Sans"/>
                <a:cs typeface="Fira Sans"/>
                <a:sym typeface="Fira Sans"/>
              </a:rPr>
              <a:t>Assure and respect confidentiality </a:t>
            </a:r>
            <a:endParaRPr>
              <a:solidFill>
                <a:schemeClr val="dk1"/>
              </a:solidFill>
              <a:latin typeface="Fira Sans"/>
              <a:ea typeface="Fira Sans"/>
              <a:cs typeface="Fira Sans"/>
              <a:sym typeface="Fira Sans"/>
            </a:endParaRPr>
          </a:p>
          <a:p>
            <a:pPr marL="457200" lvl="0" indent="-342900" algn="l" rtl="0">
              <a:spcBef>
                <a:spcPts val="0"/>
              </a:spcBef>
              <a:spcAft>
                <a:spcPts val="0"/>
              </a:spcAft>
              <a:buClr>
                <a:schemeClr val="dk1"/>
              </a:buClr>
              <a:buSzPts val="1800"/>
              <a:buFont typeface="Fira Sans"/>
              <a:buAutoNum type="arabicPeriod"/>
            </a:pPr>
            <a:r>
              <a:rPr lang="en">
                <a:solidFill>
                  <a:schemeClr val="dk1"/>
                </a:solidFill>
                <a:latin typeface="Fira Sans"/>
                <a:ea typeface="Fira Sans"/>
                <a:cs typeface="Fira Sans"/>
                <a:sym typeface="Fira Sans"/>
              </a:rPr>
              <a:t>Ask questions and demonstrate understanding, acceptance and compassion</a:t>
            </a:r>
            <a:endParaRPr>
              <a:solidFill>
                <a:schemeClr val="dk1"/>
              </a:solidFill>
              <a:latin typeface="Fira Sans"/>
              <a:ea typeface="Fira Sans"/>
              <a:cs typeface="Fira Sans"/>
              <a:sym typeface="Fira Sans"/>
            </a:endParaRPr>
          </a:p>
          <a:p>
            <a:pPr marL="914400" lvl="1" indent="-317500" algn="l" rtl="0">
              <a:spcBef>
                <a:spcPts val="0"/>
              </a:spcBef>
              <a:spcAft>
                <a:spcPts val="0"/>
              </a:spcAft>
              <a:buClr>
                <a:schemeClr val="dk1"/>
              </a:buClr>
              <a:buSzPts val="1400"/>
              <a:buFont typeface="Fira Sans"/>
              <a:buAutoNum type="alphaLcPeriod"/>
            </a:pPr>
            <a:r>
              <a:rPr lang="en">
                <a:solidFill>
                  <a:schemeClr val="dk1"/>
                </a:solidFill>
                <a:latin typeface="Fira Sans"/>
                <a:ea typeface="Fira Sans"/>
                <a:cs typeface="Fira Sans"/>
                <a:sym typeface="Fira Sans"/>
              </a:rPr>
              <a:t>Have you been able to tell anyone else?</a:t>
            </a:r>
            <a:endParaRPr>
              <a:solidFill>
                <a:schemeClr val="dk1"/>
              </a:solidFill>
              <a:latin typeface="Fira Sans"/>
              <a:ea typeface="Fira Sans"/>
              <a:cs typeface="Fira Sans"/>
              <a:sym typeface="Fira Sans"/>
            </a:endParaRPr>
          </a:p>
          <a:p>
            <a:pPr marL="914400" lvl="1" indent="-317500" algn="l" rtl="0">
              <a:spcBef>
                <a:spcPts val="0"/>
              </a:spcBef>
              <a:spcAft>
                <a:spcPts val="0"/>
              </a:spcAft>
              <a:buClr>
                <a:schemeClr val="dk1"/>
              </a:buClr>
              <a:buSzPts val="1400"/>
              <a:buFont typeface="Fira Sans"/>
              <a:buAutoNum type="alphaLcPeriod"/>
            </a:pPr>
            <a:r>
              <a:rPr lang="en">
                <a:solidFill>
                  <a:schemeClr val="dk1"/>
                </a:solidFill>
                <a:latin typeface="Fira Sans"/>
                <a:ea typeface="Fira Sans"/>
                <a:cs typeface="Fira Sans"/>
                <a:sym typeface="Fira Sans"/>
              </a:rPr>
              <a:t>Has this been a secret you have had to keep from others or have you told other people?</a:t>
            </a:r>
            <a:endParaRPr>
              <a:solidFill>
                <a:schemeClr val="dk1"/>
              </a:solidFill>
              <a:latin typeface="Fira Sans"/>
              <a:ea typeface="Fira Sans"/>
              <a:cs typeface="Fira Sans"/>
              <a:sym typeface="Fira Sans"/>
            </a:endParaRPr>
          </a:p>
          <a:p>
            <a:pPr marL="914400" lvl="1" indent="-317500" algn="l" rtl="0">
              <a:spcBef>
                <a:spcPts val="0"/>
              </a:spcBef>
              <a:spcAft>
                <a:spcPts val="0"/>
              </a:spcAft>
              <a:buClr>
                <a:schemeClr val="dk1"/>
              </a:buClr>
              <a:buSzPts val="1400"/>
              <a:buFont typeface="Fira Sans"/>
              <a:buAutoNum type="alphaLcPeriod"/>
            </a:pPr>
            <a:r>
              <a:rPr lang="en">
                <a:solidFill>
                  <a:schemeClr val="dk1"/>
                </a:solidFill>
                <a:latin typeface="Fira Sans"/>
                <a:ea typeface="Fira Sans"/>
                <a:cs typeface="Fira Sans"/>
                <a:sym typeface="Fira Sans"/>
              </a:rPr>
              <a:t>Do you feel safe? Supported by the adults in your life?</a:t>
            </a:r>
            <a:endParaRPr>
              <a:solidFill>
                <a:schemeClr val="dk1"/>
              </a:solidFill>
              <a:latin typeface="Fira Sans"/>
              <a:ea typeface="Fira Sans"/>
              <a:cs typeface="Fira Sans"/>
              <a:sym typeface="Fira Sans"/>
            </a:endParaRPr>
          </a:p>
          <a:p>
            <a:pPr marL="914400" lvl="1" indent="-317500" algn="l" rtl="0">
              <a:spcBef>
                <a:spcPts val="0"/>
              </a:spcBef>
              <a:spcAft>
                <a:spcPts val="0"/>
              </a:spcAft>
              <a:buClr>
                <a:schemeClr val="dk1"/>
              </a:buClr>
              <a:buSzPts val="1400"/>
              <a:buFont typeface="Fira Sans"/>
              <a:buAutoNum type="alphaLcPeriod"/>
            </a:pPr>
            <a:r>
              <a:rPr lang="en">
                <a:solidFill>
                  <a:schemeClr val="dk1"/>
                </a:solidFill>
                <a:latin typeface="Fira Sans"/>
                <a:ea typeface="Fira Sans"/>
                <a:cs typeface="Fira Sans"/>
                <a:sym typeface="Fira Sans"/>
              </a:rPr>
              <a:t>Do you need any help of any kind? Resources or someone to listen?</a:t>
            </a:r>
            <a:endParaRPr>
              <a:solidFill>
                <a:schemeClr val="dk1"/>
              </a:solidFill>
              <a:latin typeface="Fira Sans"/>
              <a:ea typeface="Fira Sans"/>
              <a:cs typeface="Fira Sans"/>
              <a:sym typeface="Fira Sans"/>
            </a:endParaRPr>
          </a:p>
          <a:p>
            <a:pPr marL="914400" lvl="1" indent="-317500" algn="l" rtl="0">
              <a:spcBef>
                <a:spcPts val="0"/>
              </a:spcBef>
              <a:spcAft>
                <a:spcPts val="0"/>
              </a:spcAft>
              <a:buClr>
                <a:schemeClr val="dk1"/>
              </a:buClr>
              <a:buSzPts val="1400"/>
              <a:buFont typeface="Fira Sans"/>
              <a:buAutoNum type="alphaLcPeriod"/>
            </a:pPr>
            <a:r>
              <a:rPr lang="en">
                <a:solidFill>
                  <a:schemeClr val="dk1"/>
                </a:solidFill>
                <a:latin typeface="Fira Sans"/>
                <a:ea typeface="Fira Sans"/>
                <a:cs typeface="Fira Sans"/>
                <a:sym typeface="Fira Sans"/>
              </a:rPr>
              <a:t>Have I ever unknowingly offended you?</a:t>
            </a:r>
            <a:endParaRPr>
              <a:solidFill>
                <a:schemeClr val="dk1"/>
              </a:solidFill>
              <a:latin typeface="Fira Sans"/>
              <a:ea typeface="Fira Sans"/>
              <a:cs typeface="Fira Sans"/>
              <a:sym typeface="Fira Sans"/>
            </a:endParaRPr>
          </a:p>
          <a:p>
            <a:pPr marL="457200" lvl="0" indent="-342900" algn="l" rtl="0">
              <a:spcBef>
                <a:spcPts val="0"/>
              </a:spcBef>
              <a:spcAft>
                <a:spcPts val="0"/>
              </a:spcAft>
              <a:buClr>
                <a:schemeClr val="dk1"/>
              </a:buClr>
              <a:buSzPts val="1800"/>
              <a:buFont typeface="Fira Sans"/>
              <a:buAutoNum type="arabicPeriod"/>
            </a:pPr>
            <a:r>
              <a:rPr lang="en">
                <a:solidFill>
                  <a:schemeClr val="dk1"/>
                </a:solidFill>
                <a:latin typeface="Fira Sans"/>
                <a:ea typeface="Fira Sans"/>
                <a:cs typeface="Fira Sans"/>
                <a:sym typeface="Fira Sans"/>
              </a:rPr>
              <a:t>Remember that the youth has not changed</a:t>
            </a:r>
            <a:endParaRPr>
              <a:solidFill>
                <a:schemeClr val="dk1"/>
              </a:solidFill>
              <a:latin typeface="Fira Sans"/>
              <a:ea typeface="Fira Sans"/>
              <a:cs typeface="Fira Sans"/>
              <a:sym typeface="Fira Sans"/>
            </a:endParaRPr>
          </a:p>
          <a:p>
            <a:pPr marL="457200" lvl="0" indent="-342900" algn="l" rtl="0">
              <a:spcBef>
                <a:spcPts val="0"/>
              </a:spcBef>
              <a:spcAft>
                <a:spcPts val="0"/>
              </a:spcAft>
              <a:buClr>
                <a:schemeClr val="dk1"/>
              </a:buClr>
              <a:buSzPts val="1800"/>
              <a:buFont typeface="Fira Sans"/>
              <a:buAutoNum type="arabicPeriod"/>
            </a:pPr>
            <a:r>
              <a:rPr lang="en">
                <a:solidFill>
                  <a:schemeClr val="dk1"/>
                </a:solidFill>
                <a:latin typeface="Fira Sans"/>
                <a:ea typeface="Fira Sans"/>
                <a:cs typeface="Fira Sans"/>
                <a:sym typeface="Fira Sans"/>
              </a:rPr>
              <a:t>Challenge traditional norms</a:t>
            </a:r>
            <a:endParaRPr>
              <a:solidFill>
                <a:schemeClr val="dk1"/>
              </a:solidFill>
              <a:latin typeface="Fira Sans"/>
              <a:ea typeface="Fira Sans"/>
              <a:cs typeface="Fira Sans"/>
              <a:sym typeface="Fira Sans"/>
            </a:endParaRPr>
          </a:p>
          <a:p>
            <a:pPr marL="457200" lvl="0" indent="-342900" algn="l" rtl="0">
              <a:spcBef>
                <a:spcPts val="0"/>
              </a:spcBef>
              <a:spcAft>
                <a:spcPts val="0"/>
              </a:spcAft>
              <a:buClr>
                <a:schemeClr val="dk1"/>
              </a:buClr>
              <a:buSzPts val="1800"/>
              <a:buFont typeface="Fira Sans"/>
              <a:buAutoNum type="arabicPeriod"/>
            </a:pPr>
            <a:r>
              <a:rPr lang="en">
                <a:solidFill>
                  <a:schemeClr val="dk1"/>
                </a:solidFill>
                <a:latin typeface="Fira Sans"/>
                <a:ea typeface="Fira Sans"/>
                <a:cs typeface="Fira Sans"/>
                <a:sym typeface="Fira Sans"/>
              </a:rPr>
              <a:t>Be prepared to give a referral </a:t>
            </a:r>
            <a:endParaRPr>
              <a:solidFill>
                <a:schemeClr val="dk1"/>
              </a:solidFill>
              <a:latin typeface="Fira Sans"/>
              <a:ea typeface="Fira Sans"/>
              <a:cs typeface="Fira Sans"/>
              <a:sym typeface="Fir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Fira Sans SemiBold"/>
                <a:ea typeface="Fira Sans SemiBold"/>
                <a:cs typeface="Fira Sans SemiBold"/>
                <a:sym typeface="Fira Sans SemiBold"/>
              </a:rPr>
              <a:t>4 WAYS TO BE A SUPPORTIVE ALLY:</a:t>
            </a:r>
            <a:endParaRPr>
              <a:latin typeface="Fira Sans SemiBold"/>
              <a:ea typeface="Fira Sans SemiBold"/>
              <a:cs typeface="Fira Sans SemiBold"/>
              <a:sym typeface="Fira Sans SemiBold"/>
            </a:endParaRPr>
          </a:p>
        </p:txBody>
      </p:sp>
      <p:sp>
        <p:nvSpPr>
          <p:cNvPr id="149" name="Google Shape;149;p28"/>
          <p:cNvSpPr txBox="1">
            <a:spLocks noGrp="1"/>
          </p:cNvSpPr>
          <p:nvPr>
            <p:ph type="body" idx="1"/>
          </p:nvPr>
        </p:nvSpPr>
        <p:spPr>
          <a:xfrm>
            <a:off x="360000" y="1160525"/>
            <a:ext cx="8520600" cy="3416400"/>
          </a:xfrm>
          <a:prstGeom prst="rect">
            <a:avLst/>
          </a:prstGeom>
        </p:spPr>
        <p:txBody>
          <a:bodyPr spcFirstLastPara="1" wrap="square" lIns="91425" tIns="91425" rIns="91425" bIns="91425" anchor="t" anchorCtr="0">
            <a:normAutofit/>
          </a:bodyPr>
          <a:lstStyle/>
          <a:p>
            <a:pPr marL="457200" lvl="0" indent="-508000" algn="l" rtl="0">
              <a:spcBef>
                <a:spcPts val="0"/>
              </a:spcBef>
              <a:spcAft>
                <a:spcPts val="0"/>
              </a:spcAft>
              <a:buClr>
                <a:schemeClr val="dk1"/>
              </a:buClr>
              <a:buSzPts val="4400"/>
              <a:buFont typeface="Fira Sans"/>
              <a:buAutoNum type="arabicPeriod"/>
            </a:pPr>
            <a:r>
              <a:rPr lang="en" sz="2000">
                <a:solidFill>
                  <a:schemeClr val="dk1"/>
                </a:solidFill>
                <a:latin typeface="Fira Sans"/>
                <a:ea typeface="Fira Sans"/>
                <a:cs typeface="Fira Sans"/>
                <a:sym typeface="Fira Sans"/>
              </a:rPr>
              <a:t>BE VISIBLE</a:t>
            </a:r>
            <a:endParaRPr sz="2000">
              <a:solidFill>
                <a:schemeClr val="dk1"/>
              </a:solidFill>
              <a:latin typeface="Fira Sans"/>
              <a:ea typeface="Fira Sans"/>
              <a:cs typeface="Fira Sans"/>
              <a:sym typeface="Fira Sans"/>
            </a:endParaRPr>
          </a:p>
          <a:p>
            <a:pPr marL="457200" lvl="0" indent="-508000" algn="l" rtl="0">
              <a:spcBef>
                <a:spcPts val="0"/>
              </a:spcBef>
              <a:spcAft>
                <a:spcPts val="0"/>
              </a:spcAft>
              <a:buClr>
                <a:schemeClr val="dk1"/>
              </a:buClr>
              <a:buSzPts val="4400"/>
              <a:buFont typeface="Fira Sans"/>
              <a:buAutoNum type="arabicPeriod"/>
            </a:pPr>
            <a:r>
              <a:rPr lang="en" sz="2000">
                <a:solidFill>
                  <a:schemeClr val="dk1"/>
                </a:solidFill>
                <a:latin typeface="Fira Sans"/>
                <a:ea typeface="Fira Sans"/>
                <a:cs typeface="Fira Sans"/>
                <a:sym typeface="Fira Sans"/>
              </a:rPr>
              <a:t>SUPPORT YOUTH WHO COME OUT TO YOU </a:t>
            </a:r>
            <a:endParaRPr sz="2000">
              <a:solidFill>
                <a:schemeClr val="dk1"/>
              </a:solidFill>
              <a:latin typeface="Fira Sans"/>
              <a:ea typeface="Fira Sans"/>
              <a:cs typeface="Fira Sans"/>
              <a:sym typeface="Fira Sans"/>
            </a:endParaRPr>
          </a:p>
          <a:p>
            <a:pPr marL="457200" lvl="0" indent="-508000" algn="l" rtl="0">
              <a:spcBef>
                <a:spcPts val="0"/>
              </a:spcBef>
              <a:spcAft>
                <a:spcPts val="0"/>
              </a:spcAft>
              <a:buClr>
                <a:schemeClr val="dk1"/>
              </a:buClr>
              <a:buSzPts val="4400"/>
              <a:buFont typeface="Fira Sans"/>
              <a:buAutoNum type="arabicPeriod"/>
            </a:pPr>
            <a:r>
              <a:rPr lang="en" sz="2000">
                <a:solidFill>
                  <a:schemeClr val="dk1"/>
                </a:solidFill>
                <a:latin typeface="Fira Sans"/>
                <a:ea typeface="Fira Sans"/>
                <a:cs typeface="Fira Sans"/>
                <a:sym typeface="Fira Sans"/>
              </a:rPr>
              <a:t>RESPOND TO ANTI-LGBTQ+ LANGUAGE AND BEHAVIORS</a:t>
            </a:r>
            <a:endParaRPr sz="2000">
              <a:solidFill>
                <a:schemeClr val="dk1"/>
              </a:solidFill>
              <a:latin typeface="Fira Sans"/>
              <a:ea typeface="Fira Sans"/>
              <a:cs typeface="Fira Sans"/>
              <a:sym typeface="Fira Sans"/>
            </a:endParaRPr>
          </a:p>
          <a:p>
            <a:pPr marL="457200" lvl="0" indent="-508000" algn="l" rtl="0">
              <a:spcBef>
                <a:spcPts val="0"/>
              </a:spcBef>
              <a:spcAft>
                <a:spcPts val="0"/>
              </a:spcAft>
              <a:buClr>
                <a:schemeClr val="dk1"/>
              </a:buClr>
              <a:buSzPts val="4400"/>
              <a:buFont typeface="Fira Sans"/>
              <a:buAutoNum type="arabicPeriod"/>
            </a:pPr>
            <a:r>
              <a:rPr lang="en" sz="2000">
                <a:solidFill>
                  <a:schemeClr val="dk1"/>
                </a:solidFill>
                <a:latin typeface="Fira Sans"/>
                <a:ea typeface="Fira Sans"/>
                <a:cs typeface="Fira Sans"/>
                <a:sym typeface="Fira Sans"/>
              </a:rPr>
              <a:t>SUPPORT GSAs</a:t>
            </a:r>
            <a:endParaRPr sz="2000">
              <a:solidFill>
                <a:schemeClr val="dk1"/>
              </a:solidFill>
              <a:latin typeface="Fira Sans"/>
              <a:ea typeface="Fira Sans"/>
              <a:cs typeface="Fira Sans"/>
              <a:sym typeface="Fir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A SAFE SPACE?</a:t>
            </a:r>
            <a:endParaRPr/>
          </a:p>
        </p:txBody>
      </p:sp>
      <p:sp>
        <p:nvSpPr>
          <p:cNvPr id="155" name="Google Shape;155;p29"/>
          <p:cNvSpPr txBox="1">
            <a:spLocks noGrp="1"/>
          </p:cNvSpPr>
          <p:nvPr>
            <p:ph type="body" idx="1"/>
          </p:nvPr>
        </p:nvSpPr>
        <p:spPr>
          <a:xfrm>
            <a:off x="2132075" y="1152475"/>
            <a:ext cx="6700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Safe Space: a supportive and affirming environment for LGBTQ+ students. </a:t>
            </a:r>
            <a:endParaRPr/>
          </a:p>
          <a:p>
            <a:pPr marL="457200" lvl="0" indent="-342900" algn="l" rtl="0">
              <a:spcBef>
                <a:spcPts val="1200"/>
              </a:spcBef>
              <a:spcAft>
                <a:spcPts val="0"/>
              </a:spcAft>
              <a:buSzPts val="1800"/>
              <a:buChar char="●"/>
            </a:pPr>
            <a:r>
              <a:rPr lang="en"/>
              <a:t>While we can never ensure that any space is going to be “safe” 100% of the time, a safe space is a place, group or community that is </a:t>
            </a:r>
            <a:r>
              <a:rPr lang="en" b="1" i="1"/>
              <a:t>intentionally</a:t>
            </a:r>
            <a:r>
              <a:rPr lang="en"/>
              <a:t> working to affirm LGBTQ+ students. </a:t>
            </a:r>
            <a:endParaRPr/>
          </a:p>
        </p:txBody>
      </p:sp>
      <p:pic>
        <p:nvPicPr>
          <p:cNvPr id="156" name="Google Shape;156;p29"/>
          <p:cNvPicPr preferRelativeResize="0"/>
          <p:nvPr/>
        </p:nvPicPr>
        <p:blipFill>
          <a:blip r:embed="rId3">
            <a:alphaModFix/>
          </a:blip>
          <a:stretch>
            <a:fillRect/>
          </a:stretch>
        </p:blipFill>
        <p:spPr>
          <a:xfrm>
            <a:off x="311700" y="1155700"/>
            <a:ext cx="1638300" cy="3409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a:blip r:embed="rId3">
            <a:alphaModFix/>
          </a:blip>
          <a:stretch>
            <a:fillRect/>
          </a:stretch>
        </p:blipFill>
        <p:spPr>
          <a:xfrm>
            <a:off x="53875" y="-57900"/>
            <a:ext cx="2689826" cy="1190325"/>
          </a:xfrm>
          <a:prstGeom prst="rect">
            <a:avLst/>
          </a:prstGeom>
          <a:noFill/>
          <a:ln>
            <a:noFill/>
          </a:ln>
        </p:spPr>
      </p:pic>
      <p:sp>
        <p:nvSpPr>
          <p:cNvPr id="162" name="Google Shape;162;p30"/>
          <p:cNvSpPr txBox="1"/>
          <p:nvPr/>
        </p:nvSpPr>
        <p:spPr>
          <a:xfrm>
            <a:off x="1533875" y="1200025"/>
            <a:ext cx="7022400" cy="3642900"/>
          </a:xfrm>
          <a:prstGeom prst="rect">
            <a:avLst/>
          </a:prstGeom>
          <a:noFill/>
          <a:ln>
            <a:noFill/>
          </a:ln>
        </p:spPr>
        <p:txBody>
          <a:bodyPr spcFirstLastPara="1" wrap="square" lIns="75575" tIns="75575" rIns="75575" bIns="75575" anchor="t" anchorCtr="0">
            <a:noAutofit/>
          </a:bodyPr>
          <a:lstStyle/>
          <a:p>
            <a:pPr marL="0" lvl="0" indent="0" algn="l" rtl="0">
              <a:spcBef>
                <a:spcPts val="0"/>
              </a:spcBef>
              <a:spcAft>
                <a:spcPts val="0"/>
              </a:spcAft>
              <a:buNone/>
            </a:pPr>
            <a:r>
              <a:rPr lang="en" sz="2300">
                <a:solidFill>
                  <a:schemeClr val="dk1"/>
                </a:solidFill>
                <a:latin typeface="Fira Sans Medium"/>
                <a:ea typeface="Fira Sans Medium"/>
                <a:cs typeface="Fira Sans Medium"/>
                <a:sym typeface="Fira Sans Medium"/>
              </a:rPr>
              <a:t>NYS Human Rights Laws cover LGBTQ+</a:t>
            </a:r>
            <a:endParaRPr sz="2300">
              <a:solidFill>
                <a:schemeClr val="dk1"/>
              </a:solidFill>
              <a:latin typeface="Fira Sans Medium"/>
              <a:ea typeface="Fira Sans Medium"/>
              <a:cs typeface="Fira Sans Medium"/>
              <a:sym typeface="Fira Sans Medium"/>
            </a:endParaRPr>
          </a:p>
          <a:p>
            <a:pPr marL="381000" lvl="0" indent="-304800" algn="l" rtl="0">
              <a:spcBef>
                <a:spcPts val="0"/>
              </a:spcBef>
              <a:spcAft>
                <a:spcPts val="0"/>
              </a:spcAft>
              <a:buClr>
                <a:schemeClr val="dk1"/>
              </a:buClr>
              <a:buSzPts val="1800"/>
              <a:buChar char="●"/>
            </a:pPr>
            <a:r>
              <a:rPr lang="en" sz="1700" b="1">
                <a:solidFill>
                  <a:schemeClr val="dk1"/>
                </a:solidFill>
                <a:latin typeface="Fira Sans"/>
                <a:ea typeface="Fira Sans"/>
                <a:cs typeface="Fira Sans"/>
                <a:sym typeface="Fira Sans"/>
              </a:rPr>
              <a:t>GENDA Gender Expression Non-Discrimination Act</a:t>
            </a:r>
            <a:r>
              <a:rPr lang="en" sz="1700">
                <a:solidFill>
                  <a:schemeClr val="dk1"/>
                </a:solidFill>
                <a:latin typeface="Fira Sans"/>
                <a:ea typeface="Fira Sans"/>
                <a:cs typeface="Fira Sans"/>
                <a:sym typeface="Fira Sans"/>
              </a:rPr>
              <a:t>: </a:t>
            </a:r>
            <a:r>
              <a:rPr lang="en" sz="1500">
                <a:solidFill>
                  <a:schemeClr val="dk1"/>
                </a:solidFill>
                <a:latin typeface="Fira Sans"/>
                <a:ea typeface="Fira Sans"/>
                <a:cs typeface="Fira Sans"/>
                <a:sym typeface="Fira Sans"/>
              </a:rPr>
              <a:t>Discrimination on the basis of gender identity or expression is prohibited in all areas covered by the Human Rights Law, including employment, housing, places of public accommodation, and non-religious schools.</a:t>
            </a:r>
            <a:endParaRPr sz="1500">
              <a:solidFill>
                <a:schemeClr val="dk1"/>
              </a:solidFill>
              <a:latin typeface="Fira Sans"/>
              <a:ea typeface="Fira Sans"/>
              <a:cs typeface="Fira Sans"/>
              <a:sym typeface="Fira Sans"/>
            </a:endParaRPr>
          </a:p>
          <a:p>
            <a:pPr marL="381000" lvl="0" indent="-298450" algn="l" rtl="0">
              <a:spcBef>
                <a:spcPts val="0"/>
              </a:spcBef>
              <a:spcAft>
                <a:spcPts val="0"/>
              </a:spcAft>
              <a:buClr>
                <a:schemeClr val="dk1"/>
              </a:buClr>
              <a:buSzPts val="1700"/>
              <a:buFont typeface="Fira Sans"/>
              <a:buChar char="●"/>
            </a:pPr>
            <a:r>
              <a:rPr lang="en" sz="1700">
                <a:solidFill>
                  <a:schemeClr val="dk1"/>
                </a:solidFill>
                <a:latin typeface="Fira Sans SemiBold"/>
                <a:ea typeface="Fira Sans SemiBold"/>
                <a:cs typeface="Fira Sans SemiBold"/>
                <a:sym typeface="Fira Sans SemiBold"/>
              </a:rPr>
              <a:t>SONDA</a:t>
            </a:r>
            <a:r>
              <a:rPr lang="en" sz="1700">
                <a:solidFill>
                  <a:schemeClr val="dk1"/>
                </a:solidFill>
                <a:highlight>
                  <a:srgbClr val="FFFFFF"/>
                </a:highlight>
                <a:latin typeface="Fira Sans SemiBold"/>
                <a:ea typeface="Fira Sans SemiBold"/>
                <a:cs typeface="Fira Sans SemiBold"/>
                <a:sym typeface="Fira Sans SemiBold"/>
              </a:rPr>
              <a:t> Sexual Orientation Non-Discrimination Act: </a:t>
            </a:r>
            <a:endParaRPr sz="1700">
              <a:solidFill>
                <a:schemeClr val="dk1"/>
              </a:solidFill>
              <a:highlight>
                <a:srgbClr val="FFFFFF"/>
              </a:highlight>
              <a:latin typeface="Fira Sans SemiBold"/>
              <a:ea typeface="Fira Sans SemiBold"/>
              <a:cs typeface="Fira Sans SemiBold"/>
              <a:sym typeface="Fira Sans SemiBold"/>
            </a:endParaRPr>
          </a:p>
          <a:p>
            <a:pPr marL="381000" lvl="0" indent="0" algn="l" rtl="0">
              <a:spcBef>
                <a:spcPts val="0"/>
              </a:spcBef>
              <a:spcAft>
                <a:spcPts val="0"/>
              </a:spcAft>
              <a:buNone/>
            </a:pPr>
            <a:r>
              <a:rPr lang="en" sz="1500">
                <a:solidFill>
                  <a:schemeClr val="dk1"/>
                </a:solidFill>
                <a:highlight>
                  <a:srgbClr val="FFFFFF"/>
                </a:highlight>
                <a:latin typeface="Fira Sans"/>
                <a:ea typeface="Fira Sans"/>
                <a:cs typeface="Fira Sans"/>
                <a:sym typeface="Fira Sans"/>
              </a:rPr>
              <a:t>Discrimination on the basis of </a:t>
            </a:r>
            <a:r>
              <a:rPr lang="en" sz="1500" u="sng">
                <a:solidFill>
                  <a:schemeClr val="dk1"/>
                </a:solidFill>
                <a:highlight>
                  <a:srgbClr val="FFFFFF"/>
                </a:highlight>
                <a:latin typeface="Fira Sans"/>
                <a:ea typeface="Fira Sans"/>
                <a:cs typeface="Fira Sans"/>
                <a:sym typeface="Fira Sans"/>
              </a:rPr>
              <a:t>actual or perceived</a:t>
            </a:r>
            <a:r>
              <a:rPr lang="en" sz="1500">
                <a:solidFill>
                  <a:schemeClr val="dk1"/>
                </a:solidFill>
                <a:highlight>
                  <a:srgbClr val="FFFFFF"/>
                </a:highlight>
                <a:latin typeface="Fira Sans"/>
                <a:ea typeface="Fira Sans"/>
                <a:cs typeface="Fira Sans"/>
                <a:sym typeface="Fira Sans"/>
              </a:rPr>
              <a:t> sexual orientation in employment, housing, public accommodations, education, credit, and the exercise of civil rights. </a:t>
            </a:r>
            <a:endParaRPr sz="1500">
              <a:solidFill>
                <a:schemeClr val="dk1"/>
              </a:solidFill>
              <a:highlight>
                <a:srgbClr val="FFFFFF"/>
              </a:highlight>
              <a:latin typeface="Fira Sans"/>
              <a:ea typeface="Fira Sans"/>
              <a:cs typeface="Fira Sans"/>
              <a:sym typeface="Fira Sans"/>
            </a:endParaRPr>
          </a:p>
          <a:p>
            <a:pPr marL="381000" lvl="0" indent="-298450" algn="l" rtl="0">
              <a:spcBef>
                <a:spcPts val="0"/>
              </a:spcBef>
              <a:spcAft>
                <a:spcPts val="0"/>
              </a:spcAft>
              <a:buClr>
                <a:schemeClr val="dk1"/>
              </a:buClr>
              <a:buSzPts val="1700"/>
              <a:buFont typeface="Fira Sans"/>
              <a:buChar char="●"/>
            </a:pPr>
            <a:r>
              <a:rPr lang="en" sz="1700" b="1">
                <a:solidFill>
                  <a:schemeClr val="dk1"/>
                </a:solidFill>
                <a:highlight>
                  <a:srgbClr val="FFFFFF"/>
                </a:highlight>
                <a:latin typeface="Fira Sans"/>
                <a:ea typeface="Fira Sans"/>
                <a:cs typeface="Fira Sans"/>
                <a:sym typeface="Fira Sans"/>
              </a:rPr>
              <a:t>Gender Recognition Act: </a:t>
            </a:r>
            <a:endParaRPr sz="1700" b="1">
              <a:solidFill>
                <a:schemeClr val="dk1"/>
              </a:solidFill>
              <a:highlight>
                <a:srgbClr val="FFFFFF"/>
              </a:highlight>
              <a:latin typeface="Fira Sans"/>
              <a:ea typeface="Fira Sans"/>
              <a:cs typeface="Fira Sans"/>
              <a:sym typeface="Fira Sans"/>
            </a:endParaRPr>
          </a:p>
          <a:p>
            <a:pPr marL="381000" lvl="0" indent="0" algn="l" rtl="0">
              <a:spcBef>
                <a:spcPts val="0"/>
              </a:spcBef>
              <a:spcAft>
                <a:spcPts val="0"/>
              </a:spcAft>
              <a:buNone/>
            </a:pPr>
            <a:r>
              <a:rPr lang="en" sz="1500">
                <a:solidFill>
                  <a:schemeClr val="dk1"/>
                </a:solidFill>
                <a:highlight>
                  <a:srgbClr val="FFFFFF"/>
                </a:highlight>
                <a:latin typeface="Fira Sans"/>
                <a:ea typeface="Fira Sans"/>
                <a:cs typeface="Fira Sans"/>
                <a:sym typeface="Fira Sans"/>
              </a:rPr>
              <a:t>Coming into full effect in 2022 - changing names, gender markers and bring recognized </a:t>
            </a:r>
            <a:endParaRPr sz="1500">
              <a:solidFill>
                <a:schemeClr val="dk1"/>
              </a:solidFill>
              <a:highlight>
                <a:srgbClr val="FFFFFF"/>
              </a:highlight>
              <a:latin typeface="Fira Sans"/>
              <a:ea typeface="Fira Sans"/>
              <a:cs typeface="Fira Sans"/>
              <a:sym typeface="Fira Sans"/>
            </a:endParaRPr>
          </a:p>
          <a:p>
            <a:pPr marL="381000" lvl="0" indent="-298450" algn="l" rtl="0">
              <a:spcBef>
                <a:spcPts val="0"/>
              </a:spcBef>
              <a:spcAft>
                <a:spcPts val="0"/>
              </a:spcAft>
              <a:buClr>
                <a:schemeClr val="dk1"/>
              </a:buClr>
              <a:buSzPts val="1700"/>
              <a:buFont typeface="Fira Sans"/>
              <a:buChar char="●"/>
            </a:pPr>
            <a:r>
              <a:rPr lang="en" sz="1700">
                <a:solidFill>
                  <a:schemeClr val="dk1"/>
                </a:solidFill>
                <a:latin typeface="Fira Sans SemiBold"/>
                <a:ea typeface="Fira Sans SemiBold"/>
                <a:cs typeface="Fira Sans SemiBold"/>
                <a:sym typeface="Fira Sans SemiBold"/>
              </a:rPr>
              <a:t>DASA Dignity for All Students Act: </a:t>
            </a:r>
            <a:r>
              <a:rPr lang="en" sz="1700">
                <a:solidFill>
                  <a:schemeClr val="dk1"/>
                </a:solidFill>
                <a:highlight>
                  <a:schemeClr val="lt1"/>
                </a:highlight>
                <a:latin typeface="Fira Sans SemiBold"/>
                <a:ea typeface="Fira Sans SemiBold"/>
                <a:cs typeface="Fira Sans SemiBold"/>
                <a:sym typeface="Fira Sans SemiBold"/>
              </a:rPr>
              <a:t> </a:t>
            </a:r>
            <a:endParaRPr sz="1700">
              <a:solidFill>
                <a:schemeClr val="dk1"/>
              </a:solidFill>
              <a:highlight>
                <a:schemeClr val="lt1"/>
              </a:highlight>
              <a:latin typeface="Fira Sans SemiBold"/>
              <a:ea typeface="Fira Sans SemiBold"/>
              <a:cs typeface="Fira Sans SemiBold"/>
              <a:sym typeface="Fira Sans SemiBold"/>
            </a:endParaRPr>
          </a:p>
          <a:p>
            <a:pPr marL="381000" lvl="0" indent="0" algn="l" rtl="0">
              <a:lnSpc>
                <a:spcPct val="100000"/>
              </a:lnSpc>
              <a:spcBef>
                <a:spcPts val="0"/>
              </a:spcBef>
              <a:spcAft>
                <a:spcPts val="1000"/>
              </a:spcAft>
              <a:buNone/>
            </a:pPr>
            <a:r>
              <a:rPr lang="en" sz="1500">
                <a:solidFill>
                  <a:schemeClr val="dk1"/>
                </a:solidFill>
                <a:latin typeface="Fira Sans"/>
                <a:ea typeface="Fira Sans"/>
                <a:cs typeface="Fira Sans"/>
                <a:sym typeface="Fira Sans"/>
              </a:rPr>
              <a:t>Protects students from discrimination on the basis of actual or perceived sexual orientation, gender identity and expression.</a:t>
            </a:r>
            <a:endParaRPr sz="1600">
              <a:solidFill>
                <a:schemeClr val="dk1"/>
              </a:solidFill>
              <a:latin typeface="Fira Sans"/>
              <a:ea typeface="Fira Sans"/>
              <a:cs typeface="Fira Sans"/>
              <a:sym typeface="Fira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8" name="Google Shape;168;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4600"/>
              <a:t>        </a:t>
            </a:r>
            <a:endParaRPr sz="4600"/>
          </a:p>
          <a:p>
            <a:pPr marL="0" lvl="0" indent="0" algn="l" rtl="0">
              <a:spcBef>
                <a:spcPts val="1200"/>
              </a:spcBef>
              <a:spcAft>
                <a:spcPts val="1200"/>
              </a:spcAft>
              <a:buNone/>
            </a:pPr>
            <a:r>
              <a:rPr lang="en" sz="4600"/>
              <a:t>        Questions ??????</a:t>
            </a:r>
            <a:endParaRPr sz="4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Invitation to learn</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Char char="●"/>
            </a:pPr>
            <a:r>
              <a:rPr lang="en">
                <a:solidFill>
                  <a:schemeClr val="dk1"/>
                </a:solidFill>
              </a:rPr>
              <a:t>Increase knowledge about LGBTQ+</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Examine self attitude about the LGBTQ+ community</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Encourage personal  changes to reduce harm and create safe access for LGBTQ+ </a:t>
            </a:r>
            <a:endParaRPr>
              <a:solidFill>
                <a:schemeClr val="dk1"/>
              </a:solidFill>
            </a:endParaRPr>
          </a:p>
          <a:p>
            <a:pPr marL="0" lvl="0" indent="0" algn="l" rtl="0">
              <a:spcBef>
                <a:spcPts val="1600"/>
              </a:spcBef>
              <a:spcAft>
                <a:spcPts val="0"/>
              </a:spcAft>
              <a:buClr>
                <a:schemeClr val="dk1"/>
              </a:buClr>
              <a:buSzPts val="1800"/>
              <a:buFont typeface="Arial"/>
              <a:buNone/>
            </a:pPr>
            <a:r>
              <a:rPr lang="en">
                <a:solidFill>
                  <a:schemeClr val="dk1"/>
                </a:solidFill>
              </a:rPr>
              <a:t>Agreements for being here today:</a:t>
            </a:r>
            <a:endParaRPr>
              <a:solidFill>
                <a:schemeClr val="dk1"/>
              </a:solidFill>
            </a:endParaRPr>
          </a:p>
          <a:p>
            <a:pPr marL="457200" lvl="0" indent="-311150" algn="l" rtl="0">
              <a:spcBef>
                <a:spcPts val="1600"/>
              </a:spcBef>
              <a:spcAft>
                <a:spcPts val="0"/>
              </a:spcAft>
              <a:buClr>
                <a:schemeClr val="dk1"/>
              </a:buClr>
              <a:buSzPts val="1300"/>
              <a:buChar char="●"/>
            </a:pPr>
            <a:r>
              <a:rPr lang="en" sz="1300">
                <a:solidFill>
                  <a:schemeClr val="dk1"/>
                </a:solidFill>
              </a:rPr>
              <a:t>Be fair</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Be safe</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What is said in confidence, stays in confidence </a:t>
            </a:r>
            <a:endParaRPr sz="1300">
              <a:solidFill>
                <a:schemeClr val="dk1"/>
              </a:solidFill>
            </a:endParaRPr>
          </a:p>
          <a:p>
            <a:pPr marL="457200" lvl="0" indent="-311150" algn="l" rtl="0">
              <a:spcBef>
                <a:spcPts val="0"/>
              </a:spcBef>
              <a:spcAft>
                <a:spcPts val="0"/>
              </a:spcAft>
              <a:buClr>
                <a:schemeClr val="dk1"/>
              </a:buClr>
              <a:buSzPts val="1300"/>
              <a:buChar char="●"/>
            </a:pPr>
            <a:r>
              <a:rPr lang="en" sz="1300">
                <a:solidFill>
                  <a:schemeClr val="dk1"/>
                </a:solidFill>
              </a:rPr>
              <a:t>What is learned here today, </a:t>
            </a:r>
            <a:r>
              <a:rPr lang="en" sz="1300" b="1">
                <a:solidFill>
                  <a:schemeClr val="dk1"/>
                </a:solidFill>
              </a:rPr>
              <a:t>goes out into the world!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74" name="Google Shape;174;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Thank you for being here. If you would like more information </a:t>
            </a:r>
            <a:endParaRPr/>
          </a:p>
          <a:p>
            <a:pPr marL="0" lvl="0" indent="0" algn="l" rtl="0">
              <a:spcBef>
                <a:spcPts val="1200"/>
              </a:spcBef>
              <a:spcAft>
                <a:spcPts val="0"/>
              </a:spcAft>
              <a:buNone/>
            </a:pPr>
            <a:r>
              <a:rPr lang="en"/>
              <a:t>Contact Susan Frawley at </a:t>
            </a:r>
            <a:r>
              <a:rPr lang="en" u="sng">
                <a:solidFill>
                  <a:schemeClr val="hlink"/>
                </a:solidFill>
                <a:hlinkClick r:id="rId3"/>
              </a:rPr>
              <a:t>susanfrawley@aol.com</a:t>
            </a:r>
            <a:endParaRPr/>
          </a:p>
          <a:p>
            <a:pPr marL="0" lvl="0" indent="0" algn="l" rtl="0">
              <a:spcBef>
                <a:spcPts val="1200"/>
              </a:spcBef>
              <a:spcAft>
                <a:spcPts val="0"/>
              </a:spcAft>
              <a:buNone/>
            </a:pPr>
            <a:r>
              <a:rPr lang="en"/>
              <a:t>Or Niagara Pride  at </a:t>
            </a:r>
            <a:r>
              <a:rPr lang="en" u="sng">
                <a:solidFill>
                  <a:schemeClr val="hlink"/>
                </a:solidFill>
                <a:hlinkClick r:id="rId4"/>
              </a:rPr>
              <a:t>www.niagarapride.org</a:t>
            </a:r>
            <a:endParaRPr/>
          </a:p>
          <a:p>
            <a:pPr marL="0" lvl="0" indent="0" algn="l" rtl="0">
              <a:spcBef>
                <a:spcPts val="1200"/>
              </a:spcBef>
              <a:spcAft>
                <a:spcPts val="1200"/>
              </a:spcAft>
              <a:buNone/>
            </a:pPr>
            <a:r>
              <a:rPr lang="en"/>
              <a:t>Niagara Pride offers trainings and workshops on DEI, SOGI, and LGBTQ issues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68" name="Google Shape;68;p15" descr="For the last several weeks, PBS NewsHour Student Reporting Labs’ “No Labels Attached” series has explored how stereotypes are impacting young people through race and culture and in sports. The latest installation looks at misconceptions about LGBTQ youth. &#10;&#10;Stream your PBS favorites with the PBS app: https://to.pbs.org/2Jb8twG&#10;Find more from PBS NewsHour at https://www.pbs.org/newshour&#10;Subscribe to our YouTube channel: https://bit.ly/2HfsCD6&#10;&#10;Follow us:&#10;Facebook: http://www.pbs.org/newshour&#10;Twitter: http://www.twitter.com/newshour&#10;Instagram: http://www.instagram.com/newshour&#10;Snapchat: @pbsnews&#10;&#10;Subscribe:&#10;PBS NewsHour podcasts: https://www.pbs.org/newshour/podcasts&#10;Newsletters: https://www.pbs.org/newshour/subscribe" title="Student Reporting Labs on the experiences of LGBTQ youth">
            <a:hlinkClick r:id="rId3"/>
          </p:cNvPr>
          <p:cNvPicPr preferRelativeResize="0"/>
          <p:nvPr/>
        </p:nvPicPr>
        <p:blipFill>
          <a:blip r:embed="rId4">
            <a:alphaModFix/>
          </a:blip>
          <a:stretch>
            <a:fillRect/>
          </a:stretch>
        </p:blipFill>
        <p:spPr>
          <a:xfrm>
            <a:off x="625225" y="-388325"/>
            <a:ext cx="6232775" cy="4674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LGBTQIAA    Whats it all mean????</a:t>
            </a:r>
            <a:endParaRPr/>
          </a:p>
        </p:txBody>
      </p:sp>
      <p:sp>
        <p:nvSpPr>
          <p:cNvPr id="74" name="Google Shape;74;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Clr>
                <a:srgbClr val="000000"/>
              </a:buClr>
              <a:buSzPts val="2000"/>
              <a:buFont typeface="Arial"/>
              <a:buNone/>
            </a:pPr>
            <a:r>
              <a:rPr lang="en" sz="2000">
                <a:solidFill>
                  <a:srgbClr val="9900FF"/>
                </a:solidFill>
              </a:rPr>
              <a:t>Lesbian, Gay, Bisexual, Transgender, Queer +</a:t>
            </a:r>
            <a:endParaRPr sz="2000">
              <a:solidFill>
                <a:srgbClr val="9900FF"/>
              </a:solidFill>
            </a:endParaRPr>
          </a:p>
          <a:p>
            <a:pPr marL="0" lvl="0" indent="0" algn="l" rtl="0">
              <a:lnSpc>
                <a:spcPct val="100000"/>
              </a:lnSpc>
              <a:spcBef>
                <a:spcPts val="0"/>
              </a:spcBef>
              <a:spcAft>
                <a:spcPts val="0"/>
              </a:spcAft>
              <a:buClr>
                <a:srgbClr val="000000"/>
              </a:buClr>
              <a:buSzPts val="2000"/>
              <a:buFont typeface="Arial"/>
              <a:buNone/>
            </a:pPr>
            <a:endParaRPr sz="2000">
              <a:solidFill>
                <a:srgbClr val="9900FF"/>
              </a:solidFill>
            </a:endParaRPr>
          </a:p>
          <a:p>
            <a:pPr marL="0" lvl="0" indent="0" algn="l" rtl="0">
              <a:lnSpc>
                <a:spcPct val="100000"/>
              </a:lnSpc>
              <a:spcBef>
                <a:spcPts val="0"/>
              </a:spcBef>
              <a:spcAft>
                <a:spcPts val="0"/>
              </a:spcAft>
              <a:buClr>
                <a:srgbClr val="000000"/>
              </a:buClr>
              <a:buSzPts val="2000"/>
              <a:buFont typeface="Arial"/>
              <a:buNone/>
            </a:pPr>
            <a:r>
              <a:rPr lang="en" sz="2000">
                <a:solidFill>
                  <a:srgbClr val="9900FF"/>
                </a:solidFill>
              </a:rPr>
              <a:t>Questioning, Asexual,  Ally,  Intersex , Two Spirit, </a:t>
            </a:r>
            <a:endParaRPr sz="2000">
              <a:solidFill>
                <a:srgbClr val="9900FF"/>
              </a:solidFill>
            </a:endParaRPr>
          </a:p>
          <a:p>
            <a:pPr marL="0" lvl="0" indent="0" algn="l" rtl="0">
              <a:lnSpc>
                <a:spcPct val="100000"/>
              </a:lnSpc>
              <a:spcBef>
                <a:spcPts val="0"/>
              </a:spcBef>
              <a:spcAft>
                <a:spcPts val="0"/>
              </a:spcAft>
              <a:buClr>
                <a:srgbClr val="000000"/>
              </a:buClr>
              <a:buSzPts val="2000"/>
              <a:buFont typeface="Arial"/>
              <a:buNone/>
            </a:pPr>
            <a:r>
              <a:rPr lang="en" sz="2000">
                <a:solidFill>
                  <a:srgbClr val="9900FF"/>
                </a:solidFill>
              </a:rPr>
              <a:t>Gender Non Conforming, Gender Fluid, Non Binary, Pan sexual, Androgynous  and more … There are 70 terms for Queer Gender/ Sexual identities.</a:t>
            </a:r>
            <a:endParaRPr sz="2000">
              <a:solidFill>
                <a:srgbClr val="9900FF"/>
              </a:solidFill>
            </a:endParaRPr>
          </a:p>
          <a:p>
            <a:pPr marL="0" lvl="0" indent="0" algn="l" rtl="0">
              <a:lnSpc>
                <a:spcPct val="100000"/>
              </a:lnSpc>
              <a:spcBef>
                <a:spcPts val="0"/>
              </a:spcBef>
              <a:spcAft>
                <a:spcPts val="0"/>
              </a:spcAft>
              <a:buClr>
                <a:srgbClr val="000000"/>
              </a:buClr>
              <a:buSzPts val="2000"/>
              <a:buFont typeface="Arial"/>
              <a:buNone/>
            </a:pPr>
            <a:endParaRPr sz="2000">
              <a:solidFill>
                <a:srgbClr val="9900FF"/>
              </a:solidFill>
            </a:endParaRPr>
          </a:p>
          <a:p>
            <a:pPr marL="0" lvl="0" indent="0" algn="l" rtl="0">
              <a:lnSpc>
                <a:spcPct val="100000"/>
              </a:lnSpc>
              <a:spcBef>
                <a:spcPts val="0"/>
              </a:spcBef>
              <a:spcAft>
                <a:spcPts val="0"/>
              </a:spcAft>
              <a:buClr>
                <a:srgbClr val="000000"/>
              </a:buClr>
              <a:buSzPts val="2000"/>
              <a:buFont typeface="Arial"/>
              <a:buNone/>
            </a:pPr>
            <a:r>
              <a:rPr lang="en" sz="2000">
                <a:solidFill>
                  <a:srgbClr val="9900FF"/>
                </a:solidFill>
              </a:rPr>
              <a:t> Personal Pronouns….. She/Her , He /Him , They /Them , He/They, Hir/Hirst, ey/em, zie/zim, vers/verself  and more </a:t>
            </a:r>
            <a:endParaRPr sz="2000">
              <a:solidFill>
                <a:srgbClr val="9900FF"/>
              </a:solidFill>
            </a:endParaRPr>
          </a:p>
          <a:p>
            <a:pPr marL="0" lvl="0" indent="0" algn="l" rtl="0">
              <a:lnSpc>
                <a:spcPct val="100000"/>
              </a:lnSpc>
              <a:spcBef>
                <a:spcPts val="0"/>
              </a:spcBef>
              <a:spcAft>
                <a:spcPts val="0"/>
              </a:spcAft>
              <a:buClr>
                <a:srgbClr val="000000"/>
              </a:buClr>
              <a:buSzPts val="2000"/>
              <a:buFont typeface="Arial"/>
              <a:buNone/>
            </a:pPr>
            <a:endParaRPr sz="2000">
              <a:solidFill>
                <a:srgbClr val="9900FF"/>
              </a:solidFill>
            </a:endParaRPr>
          </a:p>
          <a:p>
            <a:pPr marL="0" lvl="0" indent="0" algn="l" rtl="0">
              <a:spcBef>
                <a:spcPts val="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0" name="Google Shape;80;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1200"/>
              </a:spcAft>
              <a:buNone/>
            </a:pPr>
            <a:endParaRPr/>
          </a:p>
        </p:txBody>
      </p:sp>
      <p:pic>
        <p:nvPicPr>
          <p:cNvPr id="81" name="Google Shape;81;p17" descr="Ever heard the abbreviation LGBTQQIAAP2S and wondered what those letters mean? This video helps explain the definition of Lesbian, Gay, Bisexual, Transgender, Queer, Questioning, Intersex, Asexual, Ally, Pansexual, and Two Spirit to help make the world a more understanding and loving place.&#10;&#10;Follow us!&#10;Instagram - https://www.instagram.com/it_takes_courage_/&#10;Twitter - https://twitter.com/it_takescourage&#10;TikTok - http://www.tiktok.com/@ittakescourage&#10;Shorts Channel - https://www.youtube.com/channel/UCmTSSQSK4pjSrabGxooKY5g&#10;&#10;00:00 Intro&#10;00:19 Lesbian&#10;00:24 Gay&#10;00:32 Bisexual&#10;00:37 Transgender&#10;01:16 Queer&#10;01:38 Questioning&#10;01:53 Intersex&#10;02:16 Asexual&#10;02:25 Agender&#10;02:30 Ally&#10;02:48 Pansexual&#10;03:04 Two Spirit&#10;03:15 Outro&#10;&#10;Bibliography:&#10;&#10;D'Souza, Joy. &quot;The LGBTQQIP2SAA Acronym, Explained.&quot; The Huffington Post. HuffPost Living, 27 June 2016. Web. 20 Aug. 2016. http://www.huffingtonpost.ca/2016/06/27/entire-lgbt-acronym_n_10616392.html&#10;&#10;Genderguide101. &quot;The Queer Acronym.&quot; YouTube. YouTube, 27 Dec. 2011. Web. 20 Aug. 2016. https://www.youtube.com/watch?v=yiz1U2EgBH4&#10;&#10;Henry, Michael. &quot;BISEXUAL.&quot; YouTube. 17 Sep. 2020. Web. https://www.youtube.com/watch?v=y1zEePds0Is&#10;&#10;Jeshka, Evan. &quot;LGBTQQIAA-HUH?! Here's What All Those Letters Mean.&quot; OUTLOOK OHIO MAGAZINE. Wpinhands, 05 Aug. 2015. Web. 20 Aug. 2016. http://outlookcolumbus.com/2015/08/lgbtqqiaa-huh-heres-what-all-those-letters-mean/&#10;&#10;&quot;Terms &amp; Definitions.&quot; Amherst College. Queer Resource Center, n.d. Web. 20 Aug. 2016. https://www.amherst.edu/campuslife/our-community/queer-resource-center/terms-definitions&#10;&#10;&quot;What the Modern Terms for Gender and Sexual Identity Mean.&quot; Charleston City Paper. The Pride Issue 2012, 11 July 2012. Web. 20 Aug. 2016. http://www.charlestoncitypaper.com/charleston/what-the-modern-terms-for-gender-and-sexual-identity-mean/Content?oid=4111048&#10;&#10;Carefree by Kevin MacLeod is licensed under a Creative Commons Attribution license (https://creativecommons.org/licenses/by/4.0/)&#10;Source: http://incompetech.com/music/royalty-free/index.html?isrc=USUAN1400037&#10;Artist: http://incompetech.com/&#10;&#10;#LGBTQ #LGBT #QueerAlphabet" title="Defining LGBTQ">
            <a:hlinkClick r:id="rId3"/>
          </p:cNvPr>
          <p:cNvPicPr preferRelativeResize="0"/>
          <p:nvPr/>
        </p:nvPicPr>
        <p:blipFill>
          <a:blip r:embed="rId4">
            <a:alphaModFix/>
          </a:blip>
          <a:stretch>
            <a:fillRect/>
          </a:stretch>
        </p:blipFill>
        <p:spPr>
          <a:xfrm>
            <a:off x="652258" y="518500"/>
            <a:ext cx="6166667" cy="4625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8"/>
          <p:cNvPicPr preferRelativeResize="0"/>
          <p:nvPr/>
        </p:nvPicPr>
        <p:blipFill>
          <a:blip r:embed="rId3">
            <a:alphaModFix/>
          </a:blip>
          <a:stretch>
            <a:fillRect/>
          </a:stretch>
        </p:blipFill>
        <p:spPr>
          <a:xfrm>
            <a:off x="709600" y="402750"/>
            <a:ext cx="7724775" cy="4476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Fira Sans SemiBold"/>
                <a:ea typeface="Fira Sans SemiBold"/>
                <a:cs typeface="Fira Sans SemiBold"/>
                <a:sym typeface="Fira Sans SemiBold"/>
              </a:rPr>
              <a:t>The Transgender, “Gender Journey” &amp; Transition</a:t>
            </a:r>
            <a:endParaRPr>
              <a:latin typeface="Fira Sans SemiBold"/>
              <a:ea typeface="Fira Sans SemiBold"/>
              <a:cs typeface="Fira Sans SemiBold"/>
              <a:sym typeface="Fira Sans SemiBold"/>
            </a:endParaRPr>
          </a:p>
        </p:txBody>
      </p:sp>
      <p:sp>
        <p:nvSpPr>
          <p:cNvPr id="92" name="Google Shape;9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57822" algn="l" rtl="0">
              <a:spcBef>
                <a:spcPts val="0"/>
              </a:spcBef>
              <a:spcAft>
                <a:spcPts val="0"/>
              </a:spcAft>
              <a:buClr>
                <a:schemeClr val="dk1"/>
              </a:buClr>
              <a:buSzPct val="100000"/>
              <a:buFont typeface="Fira Sans"/>
              <a:buChar char="●"/>
            </a:pPr>
            <a:r>
              <a:rPr lang="en" sz="2200">
                <a:solidFill>
                  <a:schemeClr val="dk1"/>
                </a:solidFill>
                <a:latin typeface="Fira Sans"/>
                <a:ea typeface="Fira Sans"/>
                <a:cs typeface="Fira Sans"/>
                <a:sym typeface="Fira Sans"/>
              </a:rPr>
              <a:t>Gender dysphoria (or not)</a:t>
            </a:r>
            <a:endParaRPr sz="2200">
              <a:solidFill>
                <a:schemeClr val="dk1"/>
              </a:solidFill>
              <a:latin typeface="Fira Sans"/>
              <a:ea typeface="Fira Sans"/>
              <a:cs typeface="Fira Sans"/>
              <a:sym typeface="Fira Sans"/>
            </a:endParaRPr>
          </a:p>
          <a:p>
            <a:pPr marL="457200" lvl="0" indent="-357822" algn="l" rtl="0">
              <a:spcBef>
                <a:spcPts val="0"/>
              </a:spcBef>
              <a:spcAft>
                <a:spcPts val="0"/>
              </a:spcAft>
              <a:buClr>
                <a:schemeClr val="dk1"/>
              </a:buClr>
              <a:buSzPct val="100000"/>
              <a:buFont typeface="Fira Sans"/>
              <a:buChar char="●"/>
            </a:pPr>
            <a:r>
              <a:rPr lang="en" sz="2200">
                <a:solidFill>
                  <a:schemeClr val="dk1"/>
                </a:solidFill>
                <a:latin typeface="Fira Sans"/>
                <a:ea typeface="Fira Sans"/>
                <a:cs typeface="Fira Sans"/>
                <a:sym typeface="Fira Sans"/>
              </a:rPr>
              <a:t>How do non-binary folx fit in?</a:t>
            </a:r>
            <a:endParaRPr sz="2200">
              <a:solidFill>
                <a:schemeClr val="dk1"/>
              </a:solidFill>
              <a:latin typeface="Fira Sans"/>
              <a:ea typeface="Fira Sans"/>
              <a:cs typeface="Fira Sans"/>
              <a:sym typeface="Fira Sans"/>
            </a:endParaRPr>
          </a:p>
          <a:p>
            <a:pPr marL="457200" lvl="0" indent="-357822" algn="l" rtl="0">
              <a:spcBef>
                <a:spcPts val="0"/>
              </a:spcBef>
              <a:spcAft>
                <a:spcPts val="0"/>
              </a:spcAft>
              <a:buClr>
                <a:schemeClr val="dk1"/>
              </a:buClr>
              <a:buSzPct val="100000"/>
              <a:buFont typeface="Fira Sans"/>
              <a:buChar char="●"/>
            </a:pPr>
            <a:r>
              <a:rPr lang="en" sz="2200">
                <a:solidFill>
                  <a:schemeClr val="dk1"/>
                </a:solidFill>
                <a:latin typeface="Fira Sans"/>
                <a:ea typeface="Fira Sans"/>
                <a:cs typeface="Fira Sans"/>
                <a:sym typeface="Fira Sans"/>
              </a:rPr>
              <a:t>Social transitioning (outward appearance)</a:t>
            </a:r>
            <a:endParaRPr sz="2200">
              <a:solidFill>
                <a:schemeClr val="dk1"/>
              </a:solidFill>
              <a:latin typeface="Fira Sans"/>
              <a:ea typeface="Fira Sans"/>
              <a:cs typeface="Fira Sans"/>
              <a:sym typeface="Fira Sans"/>
            </a:endParaRPr>
          </a:p>
          <a:p>
            <a:pPr marL="457200" lvl="0" indent="-357822" algn="l" rtl="0">
              <a:spcBef>
                <a:spcPts val="0"/>
              </a:spcBef>
              <a:spcAft>
                <a:spcPts val="0"/>
              </a:spcAft>
              <a:buClr>
                <a:schemeClr val="dk1"/>
              </a:buClr>
              <a:buSzPct val="100000"/>
              <a:buFont typeface="Fira Sans"/>
              <a:buChar char="●"/>
            </a:pPr>
            <a:r>
              <a:rPr lang="en" sz="2200">
                <a:solidFill>
                  <a:schemeClr val="dk1"/>
                </a:solidFill>
                <a:latin typeface="Fira Sans"/>
                <a:ea typeface="Fira Sans"/>
                <a:cs typeface="Fira Sans"/>
                <a:sym typeface="Fira Sans"/>
              </a:rPr>
              <a:t>Hormone blockers and hormones</a:t>
            </a:r>
            <a:endParaRPr sz="2200">
              <a:solidFill>
                <a:schemeClr val="dk1"/>
              </a:solidFill>
              <a:latin typeface="Fira Sans"/>
              <a:ea typeface="Fira Sans"/>
              <a:cs typeface="Fira Sans"/>
              <a:sym typeface="Fira Sans"/>
            </a:endParaRPr>
          </a:p>
          <a:p>
            <a:pPr marL="457200" lvl="0" indent="-357822" algn="l" rtl="0">
              <a:spcBef>
                <a:spcPts val="0"/>
              </a:spcBef>
              <a:spcAft>
                <a:spcPts val="0"/>
              </a:spcAft>
              <a:buClr>
                <a:schemeClr val="dk1"/>
              </a:buClr>
              <a:buSzPct val="100000"/>
              <a:buFont typeface="Fira Sans"/>
              <a:buChar char="●"/>
            </a:pPr>
            <a:r>
              <a:rPr lang="en" sz="2200">
                <a:solidFill>
                  <a:schemeClr val="dk1"/>
                </a:solidFill>
                <a:latin typeface="Fira Sans"/>
                <a:ea typeface="Fira Sans"/>
                <a:cs typeface="Fira Sans"/>
                <a:sym typeface="Fira Sans"/>
              </a:rPr>
              <a:t>Surgery (top and bottom)</a:t>
            </a:r>
            <a:endParaRPr sz="2200">
              <a:solidFill>
                <a:schemeClr val="dk1"/>
              </a:solidFill>
              <a:latin typeface="Fira Sans"/>
              <a:ea typeface="Fira Sans"/>
              <a:cs typeface="Fira Sans"/>
              <a:sym typeface="Fira Sans"/>
            </a:endParaRPr>
          </a:p>
          <a:p>
            <a:pPr marL="0" lvl="0" indent="0" algn="l" rtl="0">
              <a:spcBef>
                <a:spcPts val="1600"/>
              </a:spcBef>
              <a:spcAft>
                <a:spcPts val="0"/>
              </a:spcAft>
              <a:buNone/>
            </a:pPr>
            <a:endParaRPr sz="2200">
              <a:solidFill>
                <a:schemeClr val="dk1"/>
              </a:solidFill>
              <a:latin typeface="Fira Sans"/>
              <a:ea typeface="Fira Sans"/>
              <a:cs typeface="Fira Sans"/>
              <a:sym typeface="Fira Sans"/>
            </a:endParaRPr>
          </a:p>
          <a:p>
            <a:pPr marL="0" lvl="0" indent="0" algn="ctr" rtl="0">
              <a:spcBef>
                <a:spcPts val="1600"/>
              </a:spcBef>
              <a:spcAft>
                <a:spcPts val="1600"/>
              </a:spcAft>
              <a:buNone/>
            </a:pPr>
            <a:r>
              <a:rPr lang="en" sz="2200">
                <a:solidFill>
                  <a:schemeClr val="dk1"/>
                </a:solidFill>
                <a:latin typeface="Fira Sans"/>
                <a:ea typeface="Fira Sans"/>
                <a:cs typeface="Fira Sans"/>
                <a:sym typeface="Fira Sans"/>
              </a:rPr>
              <a:t>*the trans experience is unique and different for each person who identifies as trans - all feelings and choices during this journey are valid*</a:t>
            </a:r>
            <a:endParaRPr sz="2200">
              <a:solidFill>
                <a:schemeClr val="dk1"/>
              </a:solidFill>
              <a:latin typeface="Fira Sans"/>
              <a:ea typeface="Fira Sans"/>
              <a:cs typeface="Fira Sans"/>
              <a:sym typeface="Fira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Fira Sans SemiBold"/>
                <a:ea typeface="Fira Sans SemiBold"/>
                <a:cs typeface="Fira Sans SemiBold"/>
                <a:sym typeface="Fira Sans SemiBold"/>
              </a:rPr>
              <a:t>What Defines Someone as “Transgender”?</a:t>
            </a:r>
            <a:endParaRPr>
              <a:latin typeface="Fira Sans SemiBold"/>
              <a:ea typeface="Fira Sans SemiBold"/>
              <a:cs typeface="Fira Sans SemiBold"/>
              <a:sym typeface="Fira Sans SemiBold"/>
            </a:endParaRPr>
          </a:p>
        </p:txBody>
      </p:sp>
      <p:sp>
        <p:nvSpPr>
          <p:cNvPr id="98" name="Google Shape;98;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 sz="1700">
                <a:solidFill>
                  <a:schemeClr val="dk1"/>
                </a:solidFill>
                <a:latin typeface="Fira Sans"/>
                <a:ea typeface="Fira Sans"/>
                <a:cs typeface="Fira Sans"/>
                <a:sym typeface="Fira Sans"/>
              </a:rPr>
              <a:t>“A transgender person is someone whose gender identity differs from the sex/gender assigned at birth.” </a:t>
            </a:r>
            <a:r>
              <a:rPr lang="en" sz="1200">
                <a:solidFill>
                  <a:schemeClr val="dk1"/>
                </a:solidFill>
                <a:latin typeface="Fira Sans"/>
                <a:ea typeface="Fira Sans"/>
                <a:cs typeface="Fira Sans"/>
                <a:sym typeface="Fira Sans"/>
              </a:rPr>
              <a:t>(GLAAD and National Center for Transgender Equity)</a:t>
            </a:r>
            <a:endParaRPr sz="1700">
              <a:solidFill>
                <a:schemeClr val="dk1"/>
              </a:solidFill>
              <a:latin typeface="Fira Sans"/>
              <a:ea typeface="Fira Sans"/>
              <a:cs typeface="Fira Sans"/>
              <a:sym typeface="Fira Sans"/>
            </a:endParaRPr>
          </a:p>
          <a:p>
            <a:pPr marL="457200" lvl="0" indent="-336550" algn="l" rtl="0">
              <a:lnSpc>
                <a:spcPct val="100000"/>
              </a:lnSpc>
              <a:spcBef>
                <a:spcPts val="0"/>
              </a:spcBef>
              <a:spcAft>
                <a:spcPts val="0"/>
              </a:spcAft>
              <a:buClr>
                <a:schemeClr val="dk1"/>
              </a:buClr>
              <a:buSzPts val="1700"/>
              <a:buFont typeface="Fira Sans"/>
              <a:buChar char="●"/>
            </a:pPr>
            <a:r>
              <a:rPr lang="en" sz="1700">
                <a:solidFill>
                  <a:schemeClr val="dk1"/>
                </a:solidFill>
                <a:latin typeface="Fira Sans"/>
                <a:ea typeface="Fira Sans"/>
                <a:cs typeface="Fira Sans"/>
                <a:sym typeface="Fira Sans"/>
              </a:rPr>
              <a:t>There are approximately 1.4 million transgender adults in the US and more youth that are not fully represented by data.</a:t>
            </a:r>
            <a:endParaRPr sz="1700">
              <a:solidFill>
                <a:schemeClr val="dk1"/>
              </a:solidFill>
              <a:latin typeface="Fira Sans"/>
              <a:ea typeface="Fira Sans"/>
              <a:cs typeface="Fira Sans"/>
              <a:sym typeface="Fira Sans"/>
            </a:endParaRPr>
          </a:p>
          <a:p>
            <a:pPr marL="457200" lvl="0" indent="-336550" algn="l" rtl="0">
              <a:lnSpc>
                <a:spcPct val="100000"/>
              </a:lnSpc>
              <a:spcBef>
                <a:spcPts val="0"/>
              </a:spcBef>
              <a:spcAft>
                <a:spcPts val="0"/>
              </a:spcAft>
              <a:buClr>
                <a:schemeClr val="dk1"/>
              </a:buClr>
              <a:buSzPts val="1700"/>
              <a:buFont typeface="Fira Sans"/>
              <a:buChar char="●"/>
            </a:pPr>
            <a:r>
              <a:rPr lang="en" sz="1700">
                <a:solidFill>
                  <a:schemeClr val="dk1"/>
                </a:solidFill>
                <a:latin typeface="Fira Sans"/>
                <a:ea typeface="Fira Sans"/>
                <a:cs typeface="Fira Sans"/>
                <a:sym typeface="Fira Sans"/>
              </a:rPr>
              <a:t>Someone who identifies as transgender:</a:t>
            </a:r>
            <a:endParaRPr sz="1700">
              <a:solidFill>
                <a:schemeClr val="dk1"/>
              </a:solidFill>
              <a:latin typeface="Fira Sans"/>
              <a:ea typeface="Fira Sans"/>
              <a:cs typeface="Fira Sans"/>
              <a:sym typeface="Fira Sans"/>
            </a:endParaRPr>
          </a:p>
          <a:p>
            <a:pPr marL="914400" lvl="1" indent="-336550" algn="l" rtl="0">
              <a:lnSpc>
                <a:spcPct val="100000"/>
              </a:lnSpc>
              <a:spcBef>
                <a:spcPts val="0"/>
              </a:spcBef>
              <a:spcAft>
                <a:spcPts val="0"/>
              </a:spcAft>
              <a:buClr>
                <a:schemeClr val="dk1"/>
              </a:buClr>
              <a:buSzPts val="1700"/>
              <a:buFont typeface="Fira Sans"/>
              <a:buChar char="○"/>
            </a:pPr>
            <a:r>
              <a:rPr lang="en" sz="1700">
                <a:solidFill>
                  <a:schemeClr val="dk1"/>
                </a:solidFill>
                <a:latin typeface="Fira Sans"/>
                <a:ea typeface="Fira Sans"/>
                <a:cs typeface="Fira Sans"/>
                <a:sym typeface="Fira Sans"/>
              </a:rPr>
              <a:t>may change their given birth name, </a:t>
            </a:r>
            <a:endParaRPr sz="1700">
              <a:solidFill>
                <a:schemeClr val="dk1"/>
              </a:solidFill>
              <a:latin typeface="Fira Sans"/>
              <a:ea typeface="Fira Sans"/>
              <a:cs typeface="Fira Sans"/>
              <a:sym typeface="Fira Sans"/>
            </a:endParaRPr>
          </a:p>
          <a:p>
            <a:pPr marL="914400" lvl="1" indent="-336550" algn="l" rtl="0">
              <a:lnSpc>
                <a:spcPct val="100000"/>
              </a:lnSpc>
              <a:spcBef>
                <a:spcPts val="0"/>
              </a:spcBef>
              <a:spcAft>
                <a:spcPts val="0"/>
              </a:spcAft>
              <a:buClr>
                <a:schemeClr val="dk1"/>
              </a:buClr>
              <a:buSzPts val="1700"/>
              <a:buFont typeface="Fira Sans"/>
              <a:buChar char="○"/>
            </a:pPr>
            <a:r>
              <a:rPr lang="en" sz="1700">
                <a:solidFill>
                  <a:schemeClr val="dk1"/>
                </a:solidFill>
                <a:latin typeface="Fira Sans"/>
                <a:ea typeface="Fira Sans"/>
                <a:cs typeface="Fira Sans"/>
                <a:sym typeface="Fira Sans"/>
              </a:rPr>
              <a:t>may dress in a manner consistent with the gender they identify with, </a:t>
            </a:r>
            <a:endParaRPr sz="1700">
              <a:solidFill>
                <a:schemeClr val="dk1"/>
              </a:solidFill>
              <a:latin typeface="Fira Sans"/>
              <a:ea typeface="Fira Sans"/>
              <a:cs typeface="Fira Sans"/>
              <a:sym typeface="Fira Sans"/>
            </a:endParaRPr>
          </a:p>
          <a:p>
            <a:pPr marL="914400" lvl="1" indent="-336550" algn="l" rtl="0">
              <a:lnSpc>
                <a:spcPct val="100000"/>
              </a:lnSpc>
              <a:spcBef>
                <a:spcPts val="0"/>
              </a:spcBef>
              <a:spcAft>
                <a:spcPts val="0"/>
              </a:spcAft>
              <a:buClr>
                <a:schemeClr val="dk1"/>
              </a:buClr>
              <a:buSzPts val="1700"/>
              <a:buFont typeface="Fira Sans"/>
              <a:buChar char="○"/>
            </a:pPr>
            <a:r>
              <a:rPr lang="en" sz="1700">
                <a:solidFill>
                  <a:schemeClr val="dk1"/>
                </a:solidFill>
                <a:latin typeface="Fira Sans"/>
                <a:ea typeface="Fira Sans"/>
                <a:cs typeface="Fira Sans"/>
                <a:sym typeface="Fira Sans"/>
              </a:rPr>
              <a:t>may identify as straight or queer in their affectional choices,</a:t>
            </a:r>
            <a:endParaRPr sz="1700">
              <a:solidFill>
                <a:schemeClr val="dk1"/>
              </a:solidFill>
              <a:latin typeface="Fira Sans"/>
              <a:ea typeface="Fira Sans"/>
              <a:cs typeface="Fira Sans"/>
              <a:sym typeface="Fira Sans"/>
            </a:endParaRPr>
          </a:p>
          <a:p>
            <a:pPr marL="914400" lvl="1" indent="-336550" algn="l" rtl="0">
              <a:lnSpc>
                <a:spcPct val="100000"/>
              </a:lnSpc>
              <a:spcBef>
                <a:spcPts val="0"/>
              </a:spcBef>
              <a:spcAft>
                <a:spcPts val="0"/>
              </a:spcAft>
              <a:buClr>
                <a:schemeClr val="dk1"/>
              </a:buClr>
              <a:buSzPts val="1700"/>
              <a:buFont typeface="Fira Sans"/>
              <a:buChar char="○"/>
            </a:pPr>
            <a:r>
              <a:rPr lang="en" sz="1700">
                <a:solidFill>
                  <a:schemeClr val="dk1"/>
                </a:solidFill>
                <a:latin typeface="Fira Sans"/>
                <a:ea typeface="Fira Sans"/>
                <a:cs typeface="Fira Sans"/>
                <a:sym typeface="Fira Sans"/>
              </a:rPr>
              <a:t>may medically transition to bring their body into alignment with their gender identity through hormone therapy and gender affirming surgery…</a:t>
            </a:r>
            <a:endParaRPr sz="1700">
              <a:solidFill>
                <a:schemeClr val="dk1"/>
              </a:solidFill>
              <a:latin typeface="Fira Sans"/>
              <a:ea typeface="Fira Sans"/>
              <a:cs typeface="Fira Sans"/>
              <a:sym typeface="Fira Sans"/>
            </a:endParaRPr>
          </a:p>
          <a:p>
            <a:pPr marL="914400" lvl="1" indent="-336550" algn="l" rtl="0">
              <a:lnSpc>
                <a:spcPct val="100000"/>
              </a:lnSpc>
              <a:spcBef>
                <a:spcPts val="0"/>
              </a:spcBef>
              <a:spcAft>
                <a:spcPts val="0"/>
              </a:spcAft>
              <a:buClr>
                <a:schemeClr val="dk1"/>
              </a:buClr>
              <a:buSzPts val="1700"/>
              <a:buFont typeface="Fira Sans"/>
              <a:buChar char="○"/>
            </a:pPr>
            <a:r>
              <a:rPr lang="en" sz="1700">
                <a:solidFill>
                  <a:schemeClr val="dk1"/>
                </a:solidFill>
                <a:latin typeface="Fira Sans"/>
                <a:ea typeface="Fira Sans"/>
                <a:cs typeface="Fira Sans"/>
                <a:sym typeface="Fira Sans"/>
              </a:rPr>
              <a:t>or none or some of those items mentioned - the experience is unique to each individual and all choices are valid</a:t>
            </a:r>
            <a:endParaRPr sz="1700">
              <a:solidFill>
                <a:schemeClr val="dk1"/>
              </a:solidFill>
              <a:latin typeface="Fira Sans"/>
              <a:ea typeface="Fira Sans"/>
              <a:cs typeface="Fira Sans"/>
              <a:sym typeface="Fira Sans"/>
            </a:endParaRPr>
          </a:p>
          <a:p>
            <a:pPr marL="457200" lvl="0" indent="-336550" algn="l" rtl="0">
              <a:lnSpc>
                <a:spcPct val="100000"/>
              </a:lnSpc>
              <a:spcBef>
                <a:spcPts val="0"/>
              </a:spcBef>
              <a:spcAft>
                <a:spcPts val="0"/>
              </a:spcAft>
              <a:buClr>
                <a:schemeClr val="dk1"/>
              </a:buClr>
              <a:buSzPts val="1700"/>
              <a:buFont typeface="Fira Sans"/>
              <a:buChar char="●"/>
            </a:pPr>
            <a:r>
              <a:rPr lang="en" sz="1700">
                <a:solidFill>
                  <a:schemeClr val="dk1"/>
                </a:solidFill>
                <a:latin typeface="Fira Sans"/>
                <a:ea typeface="Fira Sans"/>
                <a:cs typeface="Fira Sans"/>
                <a:sym typeface="Fira Sans"/>
              </a:rPr>
              <a:t>Transgender youth are coming out at younger ages, some as young as 3 or 4 years old.</a:t>
            </a:r>
            <a:endParaRPr sz="1700">
              <a:solidFill>
                <a:schemeClr val="dk1"/>
              </a:solidFill>
              <a:latin typeface="Fira Sans"/>
              <a:ea typeface="Fira Sans"/>
              <a:cs typeface="Fira Sans"/>
              <a:sym typeface="Fir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Fira Sans SemiBold"/>
                <a:ea typeface="Fira Sans SemiBold"/>
                <a:cs typeface="Fira Sans SemiBold"/>
                <a:sym typeface="Fira Sans SemiBold"/>
              </a:rPr>
              <a:t>Pronouns!</a:t>
            </a:r>
            <a:endParaRPr>
              <a:latin typeface="Fira Sans SemiBold"/>
              <a:ea typeface="Fira Sans SemiBold"/>
              <a:cs typeface="Fira Sans SemiBold"/>
              <a:sym typeface="Fira Sans SemiBold"/>
            </a:endParaRPr>
          </a:p>
        </p:txBody>
      </p:sp>
      <p:sp>
        <p:nvSpPr>
          <p:cNvPr id="104" name="Google Shape;104;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Fira Sans"/>
              <a:buChar char="●"/>
            </a:pPr>
            <a:r>
              <a:rPr lang="en">
                <a:solidFill>
                  <a:schemeClr val="dk1"/>
                </a:solidFill>
                <a:latin typeface="Fira Sans"/>
                <a:ea typeface="Fira Sans"/>
                <a:cs typeface="Fira Sans"/>
                <a:sym typeface="Fira Sans"/>
              </a:rPr>
              <a:t>Pronouns are personal</a:t>
            </a:r>
            <a:endParaRPr>
              <a:solidFill>
                <a:schemeClr val="dk1"/>
              </a:solidFill>
              <a:latin typeface="Fira Sans"/>
              <a:ea typeface="Fira Sans"/>
              <a:cs typeface="Fira Sans"/>
              <a:sym typeface="Fira Sans"/>
            </a:endParaRPr>
          </a:p>
          <a:p>
            <a:pPr marL="457200" lvl="0" indent="-342900" algn="l" rtl="0">
              <a:spcBef>
                <a:spcPts val="0"/>
              </a:spcBef>
              <a:spcAft>
                <a:spcPts val="0"/>
              </a:spcAft>
              <a:buClr>
                <a:schemeClr val="dk1"/>
              </a:buClr>
              <a:buSzPts val="1800"/>
              <a:buFont typeface="Fira Sans"/>
              <a:buChar char="●"/>
            </a:pPr>
            <a:r>
              <a:rPr lang="en" b="1">
                <a:solidFill>
                  <a:schemeClr val="dk1"/>
                </a:solidFill>
                <a:latin typeface="Fira Sans"/>
                <a:ea typeface="Fira Sans"/>
                <a:cs typeface="Fira Sans"/>
                <a:sym typeface="Fira Sans"/>
              </a:rPr>
              <a:t>Respecting pronouns saves lives </a:t>
            </a:r>
            <a:endParaRPr b="1">
              <a:solidFill>
                <a:schemeClr val="dk1"/>
              </a:solidFill>
              <a:latin typeface="Fira Sans"/>
              <a:ea typeface="Fira Sans"/>
              <a:cs typeface="Fira Sans"/>
              <a:sym typeface="Fira Sans"/>
            </a:endParaRPr>
          </a:p>
          <a:p>
            <a:pPr marL="457200" lvl="0" indent="-342900" algn="l" rtl="0">
              <a:spcBef>
                <a:spcPts val="0"/>
              </a:spcBef>
              <a:spcAft>
                <a:spcPts val="0"/>
              </a:spcAft>
              <a:buClr>
                <a:schemeClr val="dk1"/>
              </a:buClr>
              <a:buSzPts val="1800"/>
              <a:buFont typeface="Fira Sans"/>
              <a:buChar char="●"/>
            </a:pPr>
            <a:r>
              <a:rPr lang="en">
                <a:solidFill>
                  <a:schemeClr val="dk1"/>
                </a:solidFill>
                <a:latin typeface="Fira Sans"/>
                <a:ea typeface="Fira Sans"/>
                <a:cs typeface="Fira Sans"/>
                <a:sym typeface="Fira Sans"/>
              </a:rPr>
              <a:t>Don’t require sharing pronouns, it could out someone </a:t>
            </a:r>
            <a:endParaRPr>
              <a:solidFill>
                <a:schemeClr val="dk1"/>
              </a:solidFill>
              <a:latin typeface="Fira Sans"/>
              <a:ea typeface="Fira Sans"/>
              <a:cs typeface="Fira Sans"/>
              <a:sym typeface="Fira Sans"/>
            </a:endParaRPr>
          </a:p>
          <a:p>
            <a:pPr marL="457200" lvl="0" indent="-342900" algn="l" rtl="0">
              <a:spcBef>
                <a:spcPts val="0"/>
              </a:spcBef>
              <a:spcAft>
                <a:spcPts val="0"/>
              </a:spcAft>
              <a:buClr>
                <a:schemeClr val="dk1"/>
              </a:buClr>
              <a:buSzPts val="1800"/>
              <a:buFont typeface="Fira Sans"/>
              <a:buChar char="●"/>
            </a:pPr>
            <a:r>
              <a:rPr lang="en">
                <a:solidFill>
                  <a:schemeClr val="dk1"/>
                </a:solidFill>
                <a:latin typeface="Fira Sans"/>
                <a:ea typeface="Fira Sans"/>
                <a:cs typeface="Fira Sans"/>
                <a:sym typeface="Fira Sans"/>
              </a:rPr>
              <a:t>Start with yourself!  Practice, Practice, Practice, Practice !!!</a:t>
            </a:r>
            <a:endParaRPr>
              <a:solidFill>
                <a:schemeClr val="dk1"/>
              </a:solidFill>
              <a:latin typeface="Fira Sans"/>
              <a:ea typeface="Fira Sans"/>
              <a:cs typeface="Fira Sans"/>
              <a:sym typeface="Fira Sans"/>
            </a:endParaRPr>
          </a:p>
          <a:p>
            <a:pPr marL="914400" lvl="1" indent="-317500" algn="l" rtl="0">
              <a:spcBef>
                <a:spcPts val="0"/>
              </a:spcBef>
              <a:spcAft>
                <a:spcPts val="0"/>
              </a:spcAft>
              <a:buClr>
                <a:schemeClr val="dk1"/>
              </a:buClr>
              <a:buSzPts val="1400"/>
              <a:buFont typeface="Fira Sans"/>
              <a:buChar char="○"/>
            </a:pPr>
            <a:r>
              <a:rPr lang="en">
                <a:solidFill>
                  <a:schemeClr val="dk1"/>
                </a:solidFill>
                <a:latin typeface="Fira Sans"/>
                <a:ea typeface="Fira Sans"/>
                <a:cs typeface="Fira Sans"/>
                <a:sym typeface="Fira Sans"/>
              </a:rPr>
              <a:t>Try saying: “Hi, my name is _______ and my pronouns are ______. Would you like to share your name and pronouns?”</a:t>
            </a:r>
            <a:endParaRPr>
              <a:solidFill>
                <a:schemeClr val="dk1"/>
              </a:solidFill>
              <a:latin typeface="Fira Sans"/>
              <a:ea typeface="Fira Sans"/>
              <a:cs typeface="Fira Sans"/>
              <a:sym typeface="Fira Sans"/>
            </a:endParaRPr>
          </a:p>
          <a:p>
            <a:pPr marL="457200" lvl="0" indent="-342900" algn="l" rtl="0">
              <a:spcBef>
                <a:spcPts val="0"/>
              </a:spcBef>
              <a:spcAft>
                <a:spcPts val="0"/>
              </a:spcAft>
              <a:buClr>
                <a:schemeClr val="dk1"/>
              </a:buClr>
              <a:buSzPts val="1800"/>
              <a:buFont typeface="Fira Sans"/>
              <a:buChar char="●"/>
            </a:pPr>
            <a:r>
              <a:rPr lang="en">
                <a:solidFill>
                  <a:schemeClr val="dk1"/>
                </a:solidFill>
                <a:latin typeface="Fira Sans"/>
                <a:ea typeface="Fira Sans"/>
                <a:cs typeface="Fira Sans"/>
                <a:sym typeface="Fira Sans"/>
              </a:rPr>
              <a:t>Young people tend to change their pronouns as they explore and discover who they are.</a:t>
            </a:r>
            <a:endParaRPr>
              <a:solidFill>
                <a:schemeClr val="dk1"/>
              </a:solidFill>
              <a:latin typeface="Fira Sans"/>
              <a:ea typeface="Fira Sans"/>
              <a:cs typeface="Fira Sans"/>
              <a:sym typeface="Fira Sans"/>
            </a:endParaRPr>
          </a:p>
          <a:p>
            <a:pPr marL="914400" lvl="1" indent="-317500" algn="l" rtl="0">
              <a:spcBef>
                <a:spcPts val="0"/>
              </a:spcBef>
              <a:spcAft>
                <a:spcPts val="0"/>
              </a:spcAft>
              <a:buClr>
                <a:schemeClr val="dk1"/>
              </a:buClr>
              <a:buSzPts val="1400"/>
              <a:buFont typeface="Fira Sans"/>
              <a:buChar char="○"/>
            </a:pPr>
            <a:r>
              <a:rPr lang="en">
                <a:solidFill>
                  <a:schemeClr val="dk1"/>
                </a:solidFill>
                <a:latin typeface="Fira Sans"/>
                <a:ea typeface="Fira Sans"/>
                <a:cs typeface="Fira Sans"/>
                <a:sym typeface="Fira Sans"/>
              </a:rPr>
              <a:t> It’s normal and part of child development.</a:t>
            </a:r>
            <a:endParaRPr>
              <a:solidFill>
                <a:schemeClr val="dk1"/>
              </a:solidFill>
              <a:latin typeface="Fira Sans"/>
              <a:ea typeface="Fira Sans"/>
              <a:cs typeface="Fira Sans"/>
              <a:sym typeface="Fira Sans"/>
            </a:endParaRPr>
          </a:p>
          <a:p>
            <a:pPr marL="457200" lvl="0" indent="-342900" algn="l" rtl="0">
              <a:spcBef>
                <a:spcPts val="0"/>
              </a:spcBef>
              <a:spcAft>
                <a:spcPts val="0"/>
              </a:spcAft>
              <a:buClr>
                <a:schemeClr val="dk1"/>
              </a:buClr>
              <a:buSzPts val="1800"/>
              <a:buFont typeface="Fira Sans"/>
              <a:buChar char="●"/>
            </a:pPr>
            <a:r>
              <a:rPr lang="en">
                <a:solidFill>
                  <a:schemeClr val="dk1"/>
                </a:solidFill>
                <a:latin typeface="Fira Sans"/>
                <a:ea typeface="Fira Sans"/>
                <a:cs typeface="Fira Sans"/>
                <a:sym typeface="Fira Sans"/>
              </a:rPr>
              <a:t>Try to make statements or narratives that are gender neutral so as to be inclusive.</a:t>
            </a:r>
            <a:endParaRPr>
              <a:solidFill>
                <a:schemeClr val="dk1"/>
              </a:solidFill>
              <a:latin typeface="Fira Sans"/>
              <a:ea typeface="Fira Sans"/>
              <a:cs typeface="Fira Sans"/>
              <a:sym typeface="Fira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2376</Words>
  <Application>Microsoft Office PowerPoint</Application>
  <PresentationFormat>On-screen Show (16:9)</PresentationFormat>
  <Paragraphs>173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Fira Sans SemiBold</vt:lpstr>
      <vt:lpstr>Fira Sans</vt:lpstr>
      <vt:lpstr>Fira Sans Medium</vt:lpstr>
      <vt:lpstr>Simple Light</vt:lpstr>
      <vt:lpstr>LGBTQ Youth Issues</vt:lpstr>
      <vt:lpstr>Invitation to learn</vt:lpstr>
      <vt:lpstr>PowerPoint Presentation</vt:lpstr>
      <vt:lpstr>LGBTQIAA    Whats it all mean????</vt:lpstr>
      <vt:lpstr>PowerPoint Presentation</vt:lpstr>
      <vt:lpstr>PowerPoint Presentation</vt:lpstr>
      <vt:lpstr>The Transgender, “Gender Journey” &amp; Transition</vt:lpstr>
      <vt:lpstr>What Defines Someone as “Transgender”?</vt:lpstr>
      <vt:lpstr>Pronouns!</vt:lpstr>
      <vt:lpstr>PowerPoint Presentation</vt:lpstr>
      <vt:lpstr>What do I say to a LGBTQ+ person?</vt:lpstr>
      <vt:lpstr>40-80%</vt:lpstr>
      <vt:lpstr>Health Issues for LGBTQ+ Youth</vt:lpstr>
      <vt:lpstr>PowerPoint Presentation</vt:lpstr>
      <vt:lpstr>WHEN A YOUTH COMES OUT TO YOU:</vt:lpstr>
      <vt:lpstr>4 WAYS TO BE A SUPPORTIVE ALLY:</vt:lpstr>
      <vt:lpstr>WHAT IS A SAFE SPACE?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LGBTQ Youth Issues</dc:title>
  <dc:creator>Larson, Cathleen</dc:creator>
  <cp:lastModifiedBy>Cathleen Larson</cp:lastModifiedBy>
  <cp:revision>1</cp:revision>
  <dcterms:modified xsi:type="dcterms:W3CDTF">2022-05-23T20:05:13Z</dcterms:modified>
</cp:coreProperties>
</file>