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1" r:id="rId5"/>
    <p:sldId id="263" r:id="rId6"/>
    <p:sldId id="264" r:id="rId7"/>
    <p:sldId id="267" r:id="rId8"/>
    <p:sldId id="268" r:id="rId9"/>
    <p:sldId id="265" r:id="rId10"/>
    <p:sldId id="269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BE3A3-8C51-A9A1-B15E-C7E9C14AB0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A556A8-3AE9-11C7-91A4-1FFA252839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0AF6F4-F9F1-1B18-557E-2DCA50D94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A106E-4993-434E-A834-0AB4E2AB8009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D2132A-A8DE-77AF-3C97-4179BD0F8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0C0836-0EF5-B3AD-2023-729258C6D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2DE5-5635-4C92-8BAC-1628409E5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820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3B200-466B-1EBF-669E-FE01219A4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104C7F-037E-8442-7B7E-B6887A34C5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548ECA-6039-A94B-F7DC-58CE3546E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A106E-4993-434E-A834-0AB4E2AB8009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1A622F-7FA7-BAF4-7B48-6EB081182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EA9F0F-7737-9236-2252-228EA965A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2DE5-5635-4C92-8BAC-1628409E5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978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5E6749-D562-A428-E3BB-893600C1A9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E2F9A8-2DA3-E983-417F-4E957F5CB3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424804-F51B-7336-865B-02643130A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A106E-4993-434E-A834-0AB4E2AB8009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FAAD1E-BC6C-7B8D-5A97-E2CEF4749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20957B-F2D4-F9E5-9999-A0E063E4E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2DE5-5635-4C92-8BAC-1628409E5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900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2D5619-7DF9-F0D7-0161-2FD4BFD61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05F378-8CA9-ADD5-77DF-090CDEE209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F414FD-CB5C-9377-9BF0-4A7D5B81C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A106E-4993-434E-A834-0AB4E2AB8009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6D91D9-8DCB-BF83-1A73-CCD8979DF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2ABEDB-7D88-629C-0D67-915839C2B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2DE5-5635-4C92-8BAC-1628409E5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636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CEB229-E1ED-EE97-DD3F-4FE4C99515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CEE05C-E47F-99B9-6193-B86FD955B8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3D692B-940F-8D31-31B3-CA5C6EDD8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A106E-4993-434E-A834-0AB4E2AB8009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0841EB-2C76-D26A-1A6A-9FEC5CBA3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DB88F1-BEC3-89EC-03EB-EA9CB105D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2DE5-5635-4C92-8BAC-1628409E5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972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712A3B-FFDD-64E0-24BC-48760E53A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BA6152-652B-F5DC-A14B-1D8D5E2E00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BC9EEE-C229-506F-E84B-B29C39C1FA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824A88-011D-7BB7-B037-031DD7419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A106E-4993-434E-A834-0AB4E2AB8009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66486A-ECA3-E4F1-33E0-067D9EE27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FE63BC-CF6A-A9C0-3AD6-7DAE0643C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2DE5-5635-4C92-8BAC-1628409E5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791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8103A-22D7-8881-F12D-D1DD7404A7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02A051-3117-7C37-74BA-D2860AD40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E4475D-BB18-F27B-77CF-F4176107AC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03AED9-7A57-CE85-0937-9565F6765F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EBE3ED-BF1C-EDEF-3C3A-19BFDD10B3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B769B90-C962-D023-A024-D5AFFCE3E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A106E-4993-434E-A834-0AB4E2AB8009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776B61-6055-BABD-8E53-9F4022E8F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F8BBA9E-55E1-FD3D-4CE1-BEE947686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2DE5-5635-4C92-8BAC-1628409E5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656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8FC856-775B-435B-0D3F-CBB1BA55B4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82D09A-8792-ADE6-B54C-EE3B90DA7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A106E-4993-434E-A834-0AB4E2AB8009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936BD0-D601-D779-C5E1-942B7008A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995ADD-B115-D15A-CA2E-4999ED5D6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2DE5-5635-4C92-8BAC-1628409E5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615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C3C033C-9187-A8BF-8906-A69B55903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A106E-4993-434E-A834-0AB4E2AB8009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391780-D25D-095B-B00D-629A626C3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15C859-99E4-72A6-9EAA-EC89CEA58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2DE5-5635-4C92-8BAC-1628409E5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327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72D5BF-AB60-D557-C07A-10378B4D3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C37D60-EA46-5F78-E966-10F61DC674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BD8CA6-CF66-DE26-5DAB-9C06EFEC89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94B577-1BAF-4D4B-846B-72C210F2C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A106E-4993-434E-A834-0AB4E2AB8009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FB3FD0-2491-33E7-D7D8-85CEC39FE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92785B-8E5B-EB83-4595-3970FBA0C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2DE5-5635-4C92-8BAC-1628409E5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793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3CBBA-02AD-5CC8-95FB-24CB132CD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99EB37D-236B-2DD3-FB71-811B7BE50A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01AECB-8B56-18E8-19A3-481302A09D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BB3C8F-C1BE-4B82-5918-7B8CE6CAF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A106E-4993-434E-A834-0AB4E2AB8009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52EF80-EE7C-6B00-D80F-9DDF46A86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E40C5A-A379-BE0B-2360-BE0E69417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12DE5-5635-4C92-8BAC-1628409E5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19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ADDB61-6BAA-D9D0-E070-03679A9E76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627573-C712-D482-2821-1C677956EE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BBC392-5ABF-8150-DBFC-1F7D4162F0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4A106E-4993-434E-A834-0AB4E2AB8009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991718-A00A-7B79-531A-AD4AF70702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AFDF46-8BD2-48B2-1F96-BB0ED70D83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612DE5-5635-4C92-8BAC-1628409E5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073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here/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4.erie.gov/comptroller/audits-and-reviews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A31AB-B613-D565-ABC7-25F0BC11E96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r>
              <a:rPr lang="en-US" dirty="0"/>
              <a:t>EACAB 2026-4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2F6A49-CB87-DA56-396A-1C4B35D6FBB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anchor="ctr"/>
          <a:lstStyle/>
          <a:p>
            <a:r>
              <a:rPr lang="en-US" dirty="0"/>
              <a:t>1/9/26</a:t>
            </a:r>
          </a:p>
        </p:txBody>
      </p:sp>
    </p:spTree>
    <p:extLst>
      <p:ext uri="{BB962C8B-B14F-4D97-AF65-F5344CB8AC3E}">
        <p14:creationId xmlns:p14="http://schemas.microsoft.com/office/powerpoint/2010/main" val="31203200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B851BF-F133-2B12-AE11-7D17AC4D2E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B3FE02-C791-0669-96D4-6E79F3E73DC5}"/>
              </a:ext>
            </a:extLst>
          </p:cNvPr>
          <p:cNvSpPr txBox="1"/>
          <p:nvPr/>
        </p:nvSpPr>
        <p:spPr>
          <a:xfrm>
            <a:off x="571499" y="643593"/>
            <a:ext cx="10515601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i="0" u="none" strike="noStrike" baseline="0" dirty="0">
                <a:solidFill>
                  <a:srgbClr val="000000"/>
                </a:solidFill>
                <a:latin typeface="Segoe UI" panose="020B0502040204020203" pitchFamily="34" charset="0"/>
              </a:rPr>
              <a:t>ITEM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i="0" u="none" strike="noStrike" baseline="0" dirty="0">
                <a:solidFill>
                  <a:srgbClr val="000000"/>
                </a:solidFill>
                <a:latin typeface="Segoe UI" panose="020B0502040204020203" pitchFamily="34" charset="0"/>
              </a:rPr>
              <a:t>2027 Kick off: Application and Review/scoring changes/edits </a:t>
            </a:r>
            <a:r>
              <a:rPr lang="en-US" dirty="0">
                <a:effectLst/>
              </a:rPr>
              <a:t>                                                   </a:t>
            </a:r>
          </a:p>
          <a:p>
            <a:pPr marL="800100" lvl="1" indent="-342900" fontAlgn="ctr">
              <a:buFont typeface="+mj-lt"/>
              <a:buAutoNum type="alphaUcPeriod"/>
            </a:pPr>
            <a:r>
              <a:rPr lang="en-US" dirty="0">
                <a:effectLst/>
              </a:rPr>
              <a:t>Review sheet: </a:t>
            </a:r>
          </a:p>
          <a:p>
            <a:pPr marL="1257300" lvl="2" indent="-342900" fontAlgn="ctr">
              <a:buFont typeface="+mj-lt"/>
              <a:buAutoNum type="alphaLcParenR"/>
            </a:pPr>
            <a:r>
              <a:rPr lang="en-US" dirty="0">
                <a:effectLst/>
              </a:rPr>
              <a:t>ADD line in Financials tab: Review the organization’s CMR (if any). CMRs can be found </a:t>
            </a:r>
            <a:r>
              <a:rPr lang="en-US" dirty="0">
                <a:effectLst/>
                <a:hlinkClick r:id="rId2"/>
              </a:rPr>
              <a:t>here</a:t>
            </a:r>
            <a:r>
              <a:rPr lang="en-US" dirty="0">
                <a:effectLst/>
              </a:rPr>
              <a:t>.</a:t>
            </a:r>
          </a:p>
          <a:p>
            <a:pPr marL="1257300" lvl="2" indent="-342900" fontAlgn="ctr">
              <a:buFont typeface="+mj-lt"/>
              <a:buAutoNum type="alphaLcParenR"/>
            </a:pPr>
            <a:r>
              <a:rPr lang="en-US" dirty="0">
                <a:effectLst/>
              </a:rPr>
              <a:t>ADD line in Financials tab: Has the organization made appropriate changes to address the auditor’s concerns? </a:t>
            </a:r>
          </a:p>
          <a:p>
            <a:pPr marL="1257300" lvl="2" indent="-342900" fontAlgn="ctr">
              <a:buFont typeface="+mj-lt"/>
              <a:buAutoNum type="alphaLcParenR"/>
            </a:pPr>
            <a:r>
              <a:rPr lang="en-US" dirty="0">
                <a:effectLst/>
              </a:rPr>
              <a:t>include in objective feedback section                                                               </a:t>
            </a:r>
          </a:p>
          <a:p>
            <a:pPr marL="800100" lvl="1" indent="-342900" rtl="0" fontAlgn="ctr">
              <a:buFont typeface="+mj-lt"/>
              <a:buAutoNum type="alphaUcPeriod"/>
            </a:pPr>
            <a:r>
              <a:rPr lang="en-US" dirty="0">
                <a:effectLst/>
              </a:rPr>
              <a:t>Scoring: </a:t>
            </a:r>
          </a:p>
          <a:p>
            <a:pPr marL="1257300" lvl="2" indent="-342900" rtl="0" fontAlgn="ctr">
              <a:buFont typeface="+mj-lt"/>
              <a:buAutoNum type="alphaLcParenR"/>
            </a:pPr>
            <a:r>
              <a:rPr lang="en-US" dirty="0">
                <a:effectLst/>
              </a:rPr>
              <a:t>if the organization has not adequately or fully addressed the concerns in the CMR, should the score for the financials section be reduced to no more than a “2 – Marginal: Some strengths but with at least one major weakness”?</a:t>
            </a:r>
            <a:endParaRPr lang="en-US" sz="1800" b="0" i="0" u="none" strike="noStrike" baseline="0" dirty="0">
              <a:solidFill>
                <a:srgbClr val="000000"/>
              </a:solidFill>
              <a:latin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49262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CF434B-4928-B69C-82FF-D58376E6B2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1C16FE1-5B59-0ED1-E095-363C46270188}"/>
              </a:ext>
            </a:extLst>
          </p:cNvPr>
          <p:cNvSpPr txBox="1"/>
          <p:nvPr/>
        </p:nvSpPr>
        <p:spPr>
          <a:xfrm>
            <a:off x="571499" y="643593"/>
            <a:ext cx="10515601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  <a:latin typeface="Segoe UI" panose="020B0502040204020203" pitchFamily="34" charset="0"/>
              </a:rPr>
              <a:t>ITEM</a:t>
            </a:r>
            <a:endParaRPr lang="en-US" sz="1800" b="1" i="0" u="none" strike="noStrike" baseline="0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solidFill>
                  <a:srgbClr val="000000"/>
                </a:solidFill>
                <a:latin typeface="Segoe UI" panose="020B0502040204020203" pitchFamily="34" charset="0"/>
              </a:rPr>
              <a:t>2026 Conflict of Interest Disclosure forms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highlight>
                  <a:srgbClr val="FFFF00"/>
                </a:highlight>
                <a:latin typeface="Segoe UI" panose="020B0502040204020203" pitchFamily="34" charset="0"/>
              </a:rPr>
              <a:t>Policy and blank disclosure forms by the door – please complete and return to Mariely or Colette</a:t>
            </a:r>
            <a:r>
              <a:rPr lang="en-US" b="0" i="0" u="none" strike="noStrike" baseline="0" dirty="0">
                <a:solidFill>
                  <a:srgbClr val="000000"/>
                </a:solidFill>
                <a:highlight>
                  <a:srgbClr val="FFFF00"/>
                </a:highlight>
                <a:latin typeface="Segoe UI" panose="020B0502040204020203" pitchFamily="34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solidFill>
                  <a:srgbClr val="000000"/>
                </a:solidFill>
                <a:latin typeface="Segoe UI" panose="020B0502040204020203" pitchFamily="34" charset="0"/>
              </a:rPr>
              <a:t>Next Meetings </a:t>
            </a:r>
            <a:r>
              <a:rPr lang="en-US" sz="1800" b="0" i="1" u="none" strike="noStrike" baseline="0" dirty="0">
                <a:solidFill>
                  <a:srgbClr val="000000"/>
                </a:solidFill>
                <a:latin typeface="Segoe UI" panose="020B0502040204020203" pitchFamily="34" charset="0"/>
              </a:rPr>
              <a:t>(if no changes made to the calendar)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Segoe UI" panose="020B0502040204020203" pitchFamily="34" charset="0"/>
              </a:rPr>
              <a:t> – 9am Fridays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0" i="0" u="none" strike="noStrike" baseline="0" dirty="0">
                <a:solidFill>
                  <a:srgbClr val="000000"/>
                </a:solidFill>
                <a:latin typeface="Segoe UI" panose="020B0502040204020203" pitchFamily="34" charset="0"/>
              </a:rPr>
              <a:t>1/30/26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0" i="0" u="none" strike="noStrike" baseline="0" dirty="0">
                <a:solidFill>
                  <a:srgbClr val="000000"/>
                </a:solidFill>
                <a:latin typeface="Segoe UI" panose="020B0502040204020203" pitchFamily="34" charset="0"/>
              </a:rPr>
              <a:t>5/8/26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0" i="0" u="none" strike="noStrike" baseline="0" dirty="0">
                <a:solidFill>
                  <a:srgbClr val="000000"/>
                </a:solidFill>
                <a:latin typeface="Segoe UI" panose="020B0502040204020203" pitchFamily="34" charset="0"/>
              </a:rPr>
              <a:t>7/10/26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61CDC18-8C55-9393-7FC6-CB6A2459281A}"/>
              </a:ext>
            </a:extLst>
          </p:cNvPr>
          <p:cNvSpPr txBox="1"/>
          <p:nvPr/>
        </p:nvSpPr>
        <p:spPr>
          <a:xfrm>
            <a:off x="571498" y="2967693"/>
            <a:ext cx="10515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  <a:latin typeface="Segoe UI" panose="020B0502040204020203" pitchFamily="34" charset="0"/>
              </a:rPr>
              <a:t>Thank you!</a:t>
            </a:r>
            <a:endParaRPr lang="en-US" b="0" i="0" u="none" strike="noStrike" baseline="0" dirty="0">
              <a:solidFill>
                <a:srgbClr val="000000"/>
              </a:solidFill>
              <a:latin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6590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2E0982D-8E46-8D90-113C-25C26CD7228C}"/>
              </a:ext>
            </a:extLst>
          </p:cNvPr>
          <p:cNvSpPr txBox="1"/>
          <p:nvPr/>
        </p:nvSpPr>
        <p:spPr>
          <a:xfrm>
            <a:off x="571499" y="643593"/>
            <a:ext cx="10515601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i="0" u="none" strike="noStrike" baseline="0" dirty="0">
                <a:solidFill>
                  <a:srgbClr val="000000"/>
                </a:solidFill>
                <a:latin typeface="Segoe UI" panose="020B0502040204020203" pitchFamily="34" charset="0"/>
              </a:rPr>
              <a:t>AGENDA</a:t>
            </a:r>
          </a:p>
          <a:p>
            <a:endParaRPr lang="en-US" sz="1800" b="1" i="0" u="none" strike="noStrike" baseline="0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solidFill>
                  <a:srgbClr val="000000"/>
                </a:solidFill>
                <a:latin typeface="Segoe UI" panose="020B0502040204020203" pitchFamily="34" charset="0"/>
              </a:rPr>
              <a:t>Welcome &amp; Introductions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000000"/>
                </a:solidFill>
                <a:latin typeface="Segoe UI" panose="020B0502040204020203" pitchFamily="34" charset="0"/>
              </a:rPr>
              <a:t>Zaque</a:t>
            </a:r>
            <a:r>
              <a:rPr lang="en-US" dirty="0">
                <a:solidFill>
                  <a:srgbClr val="000000"/>
                </a:solidFill>
                <a:latin typeface="Segoe UI" panose="020B0502040204020203" pitchFamily="34" charset="0"/>
              </a:rPr>
              <a:t> Evans, Deputy Commissioner of Planning and Economic Development</a:t>
            </a:r>
            <a:endParaRPr lang="en-US" b="0" i="0" u="none" strike="noStrike" baseline="0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solidFill>
                  <a:srgbClr val="000000"/>
                </a:solidFill>
                <a:latin typeface="Segoe UI" panose="020B0502040204020203" pitchFamily="34" charset="0"/>
              </a:rPr>
              <a:t>Chair position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0" i="0" u="none" strike="noStrike" baseline="0" dirty="0">
                <a:solidFill>
                  <a:srgbClr val="000000"/>
                </a:solidFill>
                <a:latin typeface="Segoe UI" panose="020B0502040204020203" pitchFamily="34" charset="0"/>
              </a:rPr>
              <a:t>Vice-Chair nominations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solidFill>
                  <a:srgbClr val="000000"/>
                </a:solidFill>
                <a:latin typeface="Segoe UI" panose="020B0502040204020203" pitchFamily="34" charset="0"/>
              </a:rPr>
              <a:t>Logo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solidFill>
                  <a:srgbClr val="000000"/>
                </a:solidFill>
                <a:latin typeface="Segoe UI" panose="020B0502040204020203" pitchFamily="34" charset="0"/>
              </a:rPr>
              <a:t>2026 Review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0" i="0" u="none" strike="noStrike" baseline="0" dirty="0">
                <a:solidFill>
                  <a:srgbClr val="000000"/>
                </a:solidFill>
                <a:latin typeface="Segoe UI" panose="020B0502040204020203" pitchFamily="34" charset="0"/>
              </a:rPr>
              <a:t>Awards &amp; Legislative Add-Ons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0" i="0" u="none" strike="noStrike" baseline="0" dirty="0">
                <a:solidFill>
                  <a:srgbClr val="000000"/>
                </a:solidFill>
                <a:latin typeface="Segoe UI" panose="020B0502040204020203" pitchFamily="34" charset="0"/>
              </a:rPr>
              <a:t>Cohort data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i="0" u="none" strike="noStrike" baseline="0" dirty="0">
                <a:solidFill>
                  <a:srgbClr val="000000"/>
                </a:solidFill>
                <a:latin typeface="Segoe UI" panose="020B0502040204020203" pitchFamily="34" charset="0"/>
              </a:rPr>
              <a:t>2027 Kick off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Segoe UI" panose="020B0502040204020203" pitchFamily="34" charset="0"/>
              </a:rPr>
              <a:t>Schedule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0" i="0" u="none" strike="noStrike" baseline="0" dirty="0">
                <a:solidFill>
                  <a:srgbClr val="000000"/>
                </a:solidFill>
                <a:latin typeface="Segoe UI" panose="020B0502040204020203" pitchFamily="34" charset="0"/>
              </a:rPr>
              <a:t>Application changes/edits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0" i="0" u="none" strike="noStrike" baseline="0" dirty="0">
                <a:solidFill>
                  <a:srgbClr val="000000"/>
                </a:solidFill>
                <a:latin typeface="Segoe UI" panose="020B0502040204020203" pitchFamily="34" charset="0"/>
              </a:rPr>
              <a:t>Review/scoring changes/edits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solidFill>
                  <a:srgbClr val="000000"/>
                </a:solidFill>
                <a:latin typeface="Segoe UI" panose="020B0502040204020203" pitchFamily="34" charset="0"/>
              </a:rPr>
              <a:t>2026 Conflict of Interest Disclosure forms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solidFill>
                  <a:srgbClr val="000000"/>
                </a:solidFill>
                <a:latin typeface="Segoe UI" panose="020B0502040204020203" pitchFamily="34" charset="0"/>
              </a:rPr>
              <a:t>Next Meetings –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0" i="0" u="none" strike="noStrike" baseline="0" dirty="0">
                <a:solidFill>
                  <a:srgbClr val="000000"/>
                </a:solidFill>
                <a:latin typeface="Segoe UI" panose="020B0502040204020203" pitchFamily="34" charset="0"/>
              </a:rPr>
              <a:t>1/30/26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0" i="0" u="none" strike="noStrike" baseline="0" dirty="0">
                <a:solidFill>
                  <a:srgbClr val="000000"/>
                </a:solidFill>
                <a:latin typeface="Segoe UI" panose="020B0502040204020203" pitchFamily="34" charset="0"/>
              </a:rPr>
              <a:t>5/8/26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0" i="0" u="none" strike="noStrike" baseline="0" dirty="0">
                <a:solidFill>
                  <a:srgbClr val="000000"/>
                </a:solidFill>
                <a:latin typeface="Segoe UI" panose="020B0502040204020203" pitchFamily="34" charset="0"/>
              </a:rPr>
              <a:t>7/10/26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b="0" i="0" u="none" strike="noStrike" baseline="0" dirty="0">
              <a:solidFill>
                <a:srgbClr val="000000"/>
              </a:solidFill>
              <a:latin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4639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AAC5CE-6F4A-8AF5-182A-1083EC0D2B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A092E17-883C-9BC1-C689-B7FBF889E860}"/>
              </a:ext>
            </a:extLst>
          </p:cNvPr>
          <p:cNvSpPr txBox="1"/>
          <p:nvPr/>
        </p:nvSpPr>
        <p:spPr>
          <a:xfrm>
            <a:off x="571499" y="643593"/>
            <a:ext cx="1051560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i="0" u="none" strike="noStrike" baseline="0" dirty="0">
                <a:solidFill>
                  <a:srgbClr val="000000"/>
                </a:solidFill>
                <a:latin typeface="Segoe UI" panose="020B0502040204020203" pitchFamily="34" charset="0"/>
              </a:rPr>
              <a:t>ITEM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solidFill>
                  <a:srgbClr val="000000"/>
                </a:solidFill>
                <a:latin typeface="Segoe UI" panose="020B0502040204020203" pitchFamily="34" charset="0"/>
              </a:rPr>
              <a:t>Welcome &amp; Introductions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000000"/>
                </a:solidFill>
                <a:latin typeface="Segoe UI" panose="020B0502040204020203" pitchFamily="34" charset="0"/>
              </a:rPr>
              <a:t>Zaque</a:t>
            </a:r>
            <a:r>
              <a:rPr lang="en-US" dirty="0">
                <a:solidFill>
                  <a:srgbClr val="000000"/>
                </a:solidFill>
                <a:latin typeface="Segoe UI" panose="020B0502040204020203" pitchFamily="34" charset="0"/>
              </a:rPr>
              <a:t> Evans, Deputy Commissioner of Planning and Economic Development</a:t>
            </a:r>
            <a:endParaRPr lang="en-US" b="0" i="0" u="none" strike="noStrike" baseline="0" dirty="0">
              <a:solidFill>
                <a:srgbClr val="000000"/>
              </a:solidFill>
              <a:latin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71245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381B44-318F-8F76-B1C6-67BA1621A7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72D3DA8-E365-9E8D-3D7B-AE5187A85A79}"/>
              </a:ext>
            </a:extLst>
          </p:cNvPr>
          <p:cNvSpPr txBox="1"/>
          <p:nvPr/>
        </p:nvSpPr>
        <p:spPr>
          <a:xfrm>
            <a:off x="571499" y="643593"/>
            <a:ext cx="1051560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  <a:latin typeface="Segoe UI" panose="020B0502040204020203" pitchFamily="34" charset="0"/>
              </a:rPr>
              <a:t>ITEMS</a:t>
            </a:r>
            <a:endParaRPr lang="en-US" sz="1800" b="0" i="0" u="none" strike="noStrike" baseline="0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solidFill>
                  <a:srgbClr val="000000"/>
                </a:solidFill>
                <a:latin typeface="Segoe UI" panose="020B0502040204020203" pitchFamily="34" charset="0"/>
              </a:rPr>
              <a:t>Chair position: official </a:t>
            </a:r>
            <a:r>
              <a:rPr lang="en-US" dirty="0">
                <a:solidFill>
                  <a:srgbClr val="000000"/>
                </a:solidFill>
                <a:latin typeface="Segoe UI" panose="020B0502040204020203" pitchFamily="34" charset="0"/>
              </a:rPr>
              <a:t>v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Segoe UI" panose="020B0502040204020203" pitchFamily="34" charset="0"/>
              </a:rPr>
              <a:t>ote for Board Chair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i="0" u="none" strike="noStrike" baseline="0" dirty="0">
                <a:solidFill>
                  <a:srgbClr val="000000"/>
                </a:solidFill>
                <a:latin typeface="Segoe UI" panose="020B0502040204020203" pitchFamily="34" charset="0"/>
              </a:rPr>
              <a:t>Vice-Chair nominations</a:t>
            </a:r>
            <a:endParaRPr lang="en-US" sz="1800" b="0" i="0" u="none" strike="noStrike" baseline="0" dirty="0">
              <a:solidFill>
                <a:srgbClr val="000000"/>
              </a:solidFill>
              <a:latin typeface="Segoe UI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7EF63AE-1DE6-1698-499B-5EC5ACF2A631}"/>
              </a:ext>
            </a:extLst>
          </p:cNvPr>
          <p:cNvSpPr txBox="1"/>
          <p:nvPr/>
        </p:nvSpPr>
        <p:spPr>
          <a:xfrm>
            <a:off x="485775" y="1519298"/>
            <a:ext cx="11134726" cy="514275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5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Role of the Vice Chairperson</a:t>
            </a:r>
            <a:endParaRPr lang="en-US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responsibilities that support the board’s mission and strategic goals. The Vice Chairperson volunteers their time and expertise and receives no remuneration. The position must be held by a member of the voting board.</a:t>
            </a:r>
            <a:endParaRPr lang="en-US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This position includes supporting the Board Chairperson, and taking upon such role as needed (as described below). </a:t>
            </a:r>
            <a:endParaRPr lang="en-US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5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Term of Office </a:t>
            </a:r>
            <a:endParaRPr lang="en-US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Vice Chairperson is appointed by </a:t>
            </a:r>
            <a:r>
              <a:rPr lang="en-US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 shall be elected annually by the voting members of the Board. The Vice-Chairperson shall be nominated at a meeting of the Board during the second quarter of the calendar year with elections held no later than the fourth quarter of the year. </a:t>
            </a:r>
            <a:endParaRPr lang="en-US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5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Responsibilities of the Vice Chair</a:t>
            </a:r>
            <a:endParaRPr lang="en-US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All duties of a board member</a:t>
            </a:r>
            <a:endParaRPr lang="en-US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5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Serve as Chairperson pro-</a:t>
            </a:r>
            <a:r>
              <a:rPr lang="en-US" sz="15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</a:t>
            </a:r>
            <a:r>
              <a:rPr lang="en-US" sz="15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the absence of the Chairperson, or in the event of a vacancy, until a new Chairperson is elected</a:t>
            </a:r>
            <a:endParaRPr lang="en-US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Participate in off-season administrative discussions and meetings – examples include:</a:t>
            </a:r>
            <a:endParaRPr lang="en-US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Governing document updates (bylaws, conflict of interest policy, etc.)</a:t>
            </a:r>
            <a:endParaRPr lang="en-US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Funding process changes or updates</a:t>
            </a:r>
            <a:endParaRPr lang="en-US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Assist county staff in addressing sector concerns or county concerns with the sector as needed (for example: review of the Comptroller Monitoring Reports and appropriate changes to the cultural funding process to address concerns)</a:t>
            </a:r>
            <a:endParaRPr lang="en-US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Reviewing resumes and conducting interviews with potential board members</a:t>
            </a:r>
            <a:endParaRPr lang="en-US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Assist in coordinating social or business board meetings</a:t>
            </a:r>
            <a:endParaRPr lang="en-US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02897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CD3F03-E6B0-1889-1A62-ABC54B44E7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5FB31142-48D9-9047-BB15-183AE0A01F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8733863"/>
              </p:ext>
            </p:extLst>
          </p:nvPr>
        </p:nvGraphicFramePr>
        <p:xfrm>
          <a:off x="2959100" y="781337"/>
          <a:ext cx="8128000" cy="54330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32575649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3564058964"/>
                    </a:ext>
                  </a:extLst>
                </a:gridCol>
              </a:tblGrid>
              <a:tr h="5433069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DESIGN 1</a:t>
                      </a:r>
                    </a:p>
                    <a:p>
                      <a:endParaRPr 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DESIGN 2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8908167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06E57393-282C-E0FC-6C5E-41179627C94E}"/>
              </a:ext>
            </a:extLst>
          </p:cNvPr>
          <p:cNvSpPr txBox="1"/>
          <p:nvPr/>
        </p:nvSpPr>
        <p:spPr>
          <a:xfrm>
            <a:off x="571499" y="643593"/>
            <a:ext cx="1051560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i="0" u="none" strike="noStrike" baseline="0" dirty="0">
                <a:solidFill>
                  <a:srgbClr val="000000"/>
                </a:solidFill>
                <a:latin typeface="Segoe UI" panose="020B0502040204020203" pitchFamily="34" charset="0"/>
              </a:rPr>
              <a:t>ITEM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solidFill>
                  <a:srgbClr val="000000"/>
                </a:solidFill>
                <a:latin typeface="Segoe UI" panose="020B0502040204020203" pitchFamily="34" charset="0"/>
              </a:rPr>
              <a:t>Logo </a:t>
            </a:r>
          </a:p>
        </p:txBody>
      </p:sp>
      <p:pic>
        <p:nvPicPr>
          <p:cNvPr id="3" name="Picture 2" descr="Logo&#10;&#10;AI-generated content may be incorrect.">
            <a:extLst>
              <a:ext uri="{FF2B5EF4-FFF2-40B4-BE49-F238E27FC236}">
                <a16:creationId xmlns:a16="http://schemas.microsoft.com/office/drawing/2014/main" id="{EF005ADA-F3B7-C888-77EB-01BF8AA520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89" t="11155" b="24756"/>
          <a:stretch>
            <a:fillRect/>
          </a:stretch>
        </p:blipFill>
        <p:spPr>
          <a:xfrm>
            <a:off x="7524749" y="1956578"/>
            <a:ext cx="3046841" cy="221932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93E91D3-D14F-BCEB-0EF1-22297038E6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2512" y="2899821"/>
            <a:ext cx="2393488" cy="2871100"/>
          </a:xfrm>
          <a:prstGeom prst="rect">
            <a:avLst/>
          </a:prstGeom>
        </p:spPr>
      </p:pic>
      <p:pic>
        <p:nvPicPr>
          <p:cNvPr id="10" name="Picture 9" descr="Logo, company name&#10;&#10;AI-generated content may be incorrect.">
            <a:extLst>
              <a:ext uri="{FF2B5EF4-FFF2-40B4-BE49-F238E27FC236}">
                <a16:creationId xmlns:a16="http://schemas.microsoft.com/office/drawing/2014/main" id="{AAF9083D-D79E-935A-FCC3-7E0B2486DF4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2718" y="1427335"/>
            <a:ext cx="2793076" cy="1058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33526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DAE654-9389-C0A1-AD56-FEB361D3FC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DD82F3B-E1D7-1684-7A80-5CD86644A33B}"/>
              </a:ext>
            </a:extLst>
          </p:cNvPr>
          <p:cNvSpPr txBox="1"/>
          <p:nvPr/>
        </p:nvSpPr>
        <p:spPr>
          <a:xfrm>
            <a:off x="571499" y="643593"/>
            <a:ext cx="10515601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i="0" u="none" strike="noStrike" baseline="0" dirty="0">
                <a:solidFill>
                  <a:srgbClr val="000000"/>
                </a:solidFill>
                <a:latin typeface="Segoe UI" panose="020B0502040204020203" pitchFamily="34" charset="0"/>
              </a:rPr>
              <a:t>ITEM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solidFill>
                  <a:srgbClr val="000000"/>
                </a:solidFill>
                <a:latin typeface="Segoe UI" panose="020B0502040204020203" pitchFamily="34" charset="0"/>
              </a:rPr>
              <a:t>2026 Review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0" i="0" u="none" strike="noStrike" baseline="0" dirty="0">
                <a:solidFill>
                  <a:srgbClr val="000000"/>
                </a:solidFill>
                <a:latin typeface="Segoe UI" panose="020B0502040204020203" pitchFamily="34" charset="0"/>
              </a:rPr>
              <a:t>Awards &amp; Legislative Add-Ons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i="1" dirty="0">
                <a:solidFill>
                  <a:srgbClr val="000000"/>
                </a:solidFill>
                <a:latin typeface="Segoe UI" panose="020B0502040204020203" pitchFamily="34" charset="0"/>
              </a:rPr>
              <a:t>2026 Adopted Budget copy not available as of 2:50pm 1/8/26</a:t>
            </a:r>
            <a:endParaRPr lang="en-US" b="0" i="1" u="none" strike="noStrike" baseline="0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0" i="0" u="none" strike="noStrike" baseline="0" dirty="0">
                <a:solidFill>
                  <a:srgbClr val="000000"/>
                </a:solidFill>
                <a:latin typeface="Segoe UI" panose="020B0502040204020203" pitchFamily="34" charset="0"/>
              </a:rPr>
              <a:t>Cohort data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The 2026 CE proposal was </a:t>
            </a:r>
            <a:r>
              <a:rPr lang="en-US" b="1" dirty="0"/>
              <a:t>$207,450 more</a:t>
            </a:r>
            <a:r>
              <a:rPr lang="en-US" dirty="0"/>
              <a:t> than EACAB’s 2026 recommendation.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The 2026 CE proposal was </a:t>
            </a:r>
            <a:r>
              <a:rPr lang="en-US" b="1" dirty="0"/>
              <a:t>$451,013 more than the 2025 Legislative Adopted total </a:t>
            </a:r>
            <a:r>
              <a:rPr lang="en-US" dirty="0"/>
              <a:t>(a 5.2% increase)</a:t>
            </a:r>
          </a:p>
        </p:txBody>
      </p:sp>
    </p:spTree>
    <p:extLst>
      <p:ext uri="{BB962C8B-B14F-4D97-AF65-F5344CB8AC3E}">
        <p14:creationId xmlns:p14="http://schemas.microsoft.com/office/powerpoint/2010/main" val="2465234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92F664-85D9-E5CD-B831-79FC398D80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DDEA2BA-7566-B4A9-2192-DF5FB41C1928}"/>
              </a:ext>
            </a:extLst>
          </p:cNvPr>
          <p:cNvSpPr txBox="1"/>
          <p:nvPr/>
        </p:nvSpPr>
        <p:spPr>
          <a:xfrm>
            <a:off x="571499" y="643593"/>
            <a:ext cx="10515601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i="0" u="none" strike="noStrike" baseline="0" dirty="0">
                <a:solidFill>
                  <a:srgbClr val="000000"/>
                </a:solidFill>
                <a:latin typeface="Segoe UI" panose="020B0502040204020203" pitchFamily="34" charset="0"/>
              </a:rPr>
              <a:t>ITEM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solidFill>
                  <a:srgbClr val="000000"/>
                </a:solidFill>
                <a:latin typeface="Segoe UI" panose="020B0502040204020203" pitchFamily="34" charset="0"/>
              </a:rPr>
              <a:t>2026 Review: 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Segoe UI" panose="020B0502040204020203" pitchFamily="34" charset="0"/>
              </a:rPr>
              <a:t>Cohort data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Accessibility: </a:t>
            </a:r>
            <a:r>
              <a:rPr lang="en-US" dirty="0">
                <a:effectLst/>
              </a:rPr>
              <a:t>93% of organizations seeking funding through the 2026 Erie County Cultural Operating Support Grant have self-reported that they provide physical accessibility accommodations to their patrons including, but not limited to, handicapped parking spaces and ADA compliant facilities.   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C5E0CF3-4B46-2395-9731-0CF03B1AC5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9328462"/>
              </p:ext>
            </p:extLst>
          </p:nvPr>
        </p:nvGraphicFramePr>
        <p:xfrm>
          <a:off x="785812" y="2397919"/>
          <a:ext cx="10620376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9701">
                  <a:extLst>
                    <a:ext uri="{9D8B030D-6E8A-4147-A177-3AD203B41FA5}">
                      <a16:colId xmlns:a16="http://schemas.microsoft.com/office/drawing/2014/main" val="3841275261"/>
                    </a:ext>
                  </a:extLst>
                </a:gridCol>
                <a:gridCol w="5400675">
                  <a:extLst>
                    <a:ext uri="{9D8B030D-6E8A-4147-A177-3AD203B41FA5}">
                      <a16:colId xmlns:a16="http://schemas.microsoft.com/office/drawing/2014/main" val="301492244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tx1"/>
                          </a:solidFill>
                          <a:effectLst/>
                        </a:rPr>
                        <a:t>42% of organizations have self-reported that they provide communicative supports for their visitors including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0" indent="-171450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  <a:effectLst/>
                        </a:rPr>
                        <a:t>ASL interpretation services, </a:t>
                      </a:r>
                    </a:p>
                    <a:p>
                      <a:pPr marL="171450" lvl="0" indent="-171450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  <a:effectLst/>
                        </a:rPr>
                        <a:t>verbal language interpretation services, </a:t>
                      </a:r>
                    </a:p>
                    <a:p>
                      <a:pPr marL="171450" lvl="0" indent="-171450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  <a:effectLst/>
                        </a:rPr>
                        <a:t>closed captioning and live-captioning, </a:t>
                      </a:r>
                    </a:p>
                    <a:p>
                      <a:pPr marL="171450" lvl="0" indent="-171450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  <a:effectLst/>
                        </a:rPr>
                        <a:t>audio support devices, and </a:t>
                      </a:r>
                    </a:p>
                    <a:p>
                      <a:pPr marL="171450" lvl="0" indent="-171450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  <a:effectLst/>
                        </a:rPr>
                        <a:t>written text to follow along with programming.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96164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effectLst/>
                        </a:rPr>
                        <a:t>33% of organizations report that they provide sensory and/or neurodiversity support services within their facilities/during their programming including 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0" indent="-171450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effectLst/>
                        </a:rPr>
                        <a:t>quiet spaces, </a:t>
                      </a:r>
                    </a:p>
                    <a:p>
                      <a:pPr marL="171450" lvl="0" indent="-171450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effectLst/>
                        </a:rPr>
                        <a:t>programs modified to be less stimulating, and </a:t>
                      </a:r>
                    </a:p>
                    <a:p>
                      <a:pPr marL="171450" lvl="0" indent="-171450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effectLst/>
                        </a:rPr>
                        <a:t>events tailored to specific neurodiversity needs. 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4071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0" indent="0" fontAlgn="ctr">
                        <a:buFont typeface="Arial" panose="020B0604020202020204" pitchFamily="34" charset="0"/>
                        <a:buNone/>
                      </a:pPr>
                      <a:r>
                        <a:rPr lang="en-US" dirty="0">
                          <a:effectLst/>
                        </a:rPr>
                        <a:t>Other accessibility efforts noted by these organizations that could be expanded include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0" indent="-171450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effectLst/>
                        </a:rPr>
                        <a:t>affordability for patrons (11%), </a:t>
                      </a:r>
                    </a:p>
                    <a:p>
                      <a:pPr marL="171450" lvl="0" indent="-171450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effectLst/>
                        </a:rPr>
                        <a:t>digital/hybrid experiences via online programming (12%), and </a:t>
                      </a:r>
                    </a:p>
                    <a:p>
                      <a:pPr marL="171450" lvl="0" indent="-171450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effectLst/>
                        </a:rPr>
                        <a:t>Diversity, Equity, and Inclusive (DEI) workforce training opportunities (15%). 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5536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4512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8F17A3-3035-ACC8-97BB-E98AC04F3B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5A0EEB5-191B-D743-2D53-CAAB33D34AEC}"/>
              </a:ext>
            </a:extLst>
          </p:cNvPr>
          <p:cNvSpPr txBox="1"/>
          <p:nvPr/>
        </p:nvSpPr>
        <p:spPr>
          <a:xfrm>
            <a:off x="571499" y="643593"/>
            <a:ext cx="1051560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i="0" u="none" strike="noStrike" baseline="0" dirty="0">
                <a:solidFill>
                  <a:srgbClr val="000000"/>
                </a:solidFill>
                <a:latin typeface="Segoe UI" panose="020B0502040204020203" pitchFamily="34" charset="0"/>
              </a:rPr>
              <a:t>ITEM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i="0" u="none" strike="noStrike" baseline="0" dirty="0">
                <a:solidFill>
                  <a:srgbClr val="000000"/>
                </a:solidFill>
                <a:latin typeface="Segoe UI" panose="020B0502040204020203" pitchFamily="34" charset="0"/>
              </a:rPr>
              <a:t>2027 Kick off</a:t>
            </a:r>
            <a:r>
              <a:rPr lang="en-US" dirty="0">
                <a:solidFill>
                  <a:srgbClr val="000000"/>
                </a:solidFill>
                <a:latin typeface="Segoe UI" panose="020B0502040204020203" pitchFamily="34" charset="0"/>
              </a:rPr>
              <a:t>: Schedule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b="0" i="0" u="none" strike="noStrike" baseline="0" dirty="0">
              <a:solidFill>
                <a:srgbClr val="000000"/>
              </a:solidFill>
              <a:latin typeface="Segoe UI" panose="020B0502040204020203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CFA48FB-18A4-5303-6AE5-F37881C4DD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3939961"/>
              </p:ext>
            </p:extLst>
          </p:nvPr>
        </p:nvGraphicFramePr>
        <p:xfrm>
          <a:off x="571500" y="1296194"/>
          <a:ext cx="10763250" cy="5029200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1381126">
                  <a:extLst>
                    <a:ext uri="{9D8B030D-6E8A-4147-A177-3AD203B41FA5}">
                      <a16:colId xmlns:a16="http://schemas.microsoft.com/office/drawing/2014/main" val="545529034"/>
                    </a:ext>
                  </a:extLst>
                </a:gridCol>
                <a:gridCol w="3182025">
                  <a:extLst>
                    <a:ext uri="{9D8B030D-6E8A-4147-A177-3AD203B41FA5}">
                      <a16:colId xmlns:a16="http://schemas.microsoft.com/office/drawing/2014/main" val="4214757263"/>
                    </a:ext>
                  </a:extLst>
                </a:gridCol>
                <a:gridCol w="2442333">
                  <a:extLst>
                    <a:ext uri="{9D8B030D-6E8A-4147-A177-3AD203B41FA5}">
                      <a16:colId xmlns:a16="http://schemas.microsoft.com/office/drawing/2014/main" val="4189894214"/>
                    </a:ext>
                  </a:extLst>
                </a:gridCol>
                <a:gridCol w="3757766">
                  <a:extLst>
                    <a:ext uri="{9D8B030D-6E8A-4147-A177-3AD203B41FA5}">
                      <a16:colId xmlns:a16="http://schemas.microsoft.com/office/drawing/2014/main" val="1484151962"/>
                    </a:ext>
                  </a:extLst>
                </a:gridCol>
              </a:tblGrid>
              <a:tr h="145045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>
                          <a:effectLst/>
                        </a:rPr>
                        <a:t>DATE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 dirty="0">
                          <a:effectLst/>
                        </a:rPr>
                        <a:t>BOARD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>
                          <a:effectLst/>
                        </a:rPr>
                        <a:t>APPLICANTS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>
                          <a:effectLst/>
                        </a:rPr>
                        <a:t>STAFF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 anchor="ctr"/>
                </a:tc>
                <a:extLst>
                  <a:ext uri="{0D108BD9-81ED-4DB2-BD59-A6C34878D82A}">
                    <a16:rowId xmlns:a16="http://schemas.microsoft.com/office/drawing/2014/main" val="365271336"/>
                  </a:ext>
                </a:extLst>
              </a:tr>
              <a:tr h="145045">
                <a:tc gridSpan="4">
                  <a:txBody>
                    <a:bodyPr/>
                    <a:lstStyle/>
                    <a:p>
                      <a:pPr marL="42545" marR="0" algn="l">
                        <a:buNone/>
                      </a:pPr>
                      <a:r>
                        <a:rPr lang="en-US" sz="1100">
                          <a:effectLst/>
                        </a:rPr>
                        <a:t>PREP period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9210159"/>
                  </a:ext>
                </a:extLst>
              </a:tr>
              <a:tr h="145045"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100">
                          <a:solidFill>
                            <a:srgbClr val="FF0000"/>
                          </a:solidFill>
                          <a:effectLst/>
                        </a:rPr>
                        <a:t>1/9/26 9am</a:t>
                      </a:r>
                      <a:endParaRPr lang="en-US" sz="11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2026 #4: Wrap Up meeting &amp; 2027 Funding Kick Off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 anchor="ctr"/>
                </a:tc>
                <a:tc rowSpan="2">
                  <a:txBody>
                    <a:bodyPr/>
                    <a:lstStyle/>
                    <a:p>
                      <a:pPr marL="342900" marR="0" lvl="0" indent="-342900" algn="l">
                        <a:buFont typeface="Symbol" panose="05050102010706020507" pitchFamily="18" charset="2"/>
                        <a:buChar char=""/>
                      </a:pPr>
                      <a:r>
                        <a:rPr lang="en-US" sz="1100">
                          <a:effectLst/>
                        </a:rPr>
                        <a:t>Finish forms, applications, and website</a:t>
                      </a:r>
                    </a:p>
                    <a:p>
                      <a:pPr marL="342900" marR="0" lvl="0" indent="-342900" algn="l">
                        <a:buFont typeface="Symbol" panose="05050102010706020507" pitchFamily="18" charset="2"/>
                        <a:buChar char=""/>
                      </a:pPr>
                      <a:r>
                        <a:rPr lang="en-US" sz="1100">
                          <a:effectLst/>
                        </a:rPr>
                        <a:t>Prepare Press Release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 anchor="ctr"/>
                </a:tc>
                <a:extLst>
                  <a:ext uri="{0D108BD9-81ED-4DB2-BD59-A6C34878D82A}">
                    <a16:rowId xmlns:a16="http://schemas.microsoft.com/office/drawing/2014/main" val="3232979495"/>
                  </a:ext>
                </a:extLst>
              </a:tr>
              <a:tr h="145045"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100">
                          <a:solidFill>
                            <a:srgbClr val="FF0000"/>
                          </a:solidFill>
                          <a:effectLst/>
                        </a:rPr>
                        <a:t>1/30/26 9am</a:t>
                      </a:r>
                      <a:endParaRPr lang="en-US" sz="11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2027 #1: 2027 Application Finalization meeting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2330825"/>
                  </a:ext>
                </a:extLst>
              </a:tr>
              <a:tr h="145045">
                <a:tc gridSpan="4"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100" dirty="0">
                          <a:effectLst/>
                        </a:rPr>
                        <a:t>APPLICATION period (also contracts period)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5766392"/>
                  </a:ext>
                </a:extLst>
              </a:tr>
              <a:tr h="145045"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100">
                          <a:effectLst/>
                        </a:rPr>
                        <a:t>2/18/26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 dirty="0">
                          <a:effectLst/>
                        </a:rPr>
                        <a:t>Applications released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9502479"/>
                  </a:ext>
                </a:extLst>
              </a:tr>
              <a:tr h="145045"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100">
                          <a:effectLst/>
                        </a:rPr>
                        <a:t>2/25 - 26/26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>
                          <a:effectLst/>
                        </a:rPr>
                        <a:t>Applicant Briefing/Workshop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6729249"/>
                  </a:ext>
                </a:extLst>
              </a:tr>
              <a:tr h="145045"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100">
                          <a:effectLst/>
                        </a:rPr>
                        <a:t>March - May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 anchor="ctr"/>
                </a:tc>
                <a:tc gridSpan="3">
                  <a:txBody>
                    <a:bodyPr/>
                    <a:lstStyle/>
                    <a:p>
                      <a:r>
                        <a:rPr lang="en-US" sz="1100" dirty="0">
                          <a:effectLst/>
                        </a:rPr>
                        <a:t>Potential site visits (by team; ~15) (Details TBD)</a:t>
                      </a:r>
                      <a:endParaRPr lang="en-US" dirty="0"/>
                    </a:p>
                  </a:txBody>
                  <a:tcPr marL="54392" marR="5439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4822073"/>
                  </a:ext>
                </a:extLst>
              </a:tr>
              <a:tr h="145045"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4/15/26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>
                          <a:solidFill>
                            <a:srgbClr val="FF0000"/>
                          </a:solidFill>
                          <a:effectLst/>
                        </a:rPr>
                        <a:t>Level 1 Applications Due</a:t>
                      </a:r>
                      <a:endParaRPr lang="en-US" sz="11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8578745"/>
                  </a:ext>
                </a:extLst>
              </a:tr>
              <a:tr h="145045"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4/22/26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Level 2 &amp; Level 3 Applications Due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553171"/>
                  </a:ext>
                </a:extLst>
              </a:tr>
              <a:tr h="145045">
                <a:tc gridSpan="4"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100">
                          <a:effectLst/>
                        </a:rPr>
                        <a:t>REVIEW period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9227046"/>
                  </a:ext>
                </a:extLst>
              </a:tr>
              <a:tr h="145045"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100">
                          <a:effectLst/>
                        </a:rPr>
                        <a:t>5/1/26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>
                          <a:effectLst/>
                        </a:rPr>
                        <a:t>Application assignments by email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/>
                </a:tc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/>
                </a:tc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100">
                          <a:effectLst/>
                        </a:rPr>
                        <a:t>Send info to MC by 4/28-29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 anchor="ctr"/>
                </a:tc>
                <a:extLst>
                  <a:ext uri="{0D108BD9-81ED-4DB2-BD59-A6C34878D82A}">
                    <a16:rowId xmlns:a16="http://schemas.microsoft.com/office/drawing/2014/main" val="970342100"/>
                  </a:ext>
                </a:extLst>
              </a:tr>
              <a:tr h="145045"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100">
                          <a:solidFill>
                            <a:srgbClr val="FF0000"/>
                          </a:solidFill>
                          <a:effectLst/>
                        </a:rPr>
                        <a:t>5/8/26 9am</a:t>
                      </a:r>
                      <a:endParaRPr lang="en-US" sz="11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2027 #2: Training meeting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/>
                </a:tc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/>
                </a:tc>
                <a:extLst>
                  <a:ext uri="{0D108BD9-81ED-4DB2-BD59-A6C34878D82A}">
                    <a16:rowId xmlns:a16="http://schemas.microsoft.com/office/drawing/2014/main" val="4115710225"/>
                  </a:ext>
                </a:extLst>
              </a:tr>
              <a:tr h="145045"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100">
                          <a:effectLst/>
                        </a:rPr>
                        <a:t>5/11 - 15/26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100" dirty="0">
                          <a:effectLst/>
                        </a:rPr>
                        <a:t>Team meetings to confirm documents/errors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/>
                </a:tc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100">
                          <a:effectLst/>
                        </a:rPr>
                        <a:t>Team meetings to confirm documents/errors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/>
                </a:tc>
                <a:extLst>
                  <a:ext uri="{0D108BD9-81ED-4DB2-BD59-A6C34878D82A}">
                    <a16:rowId xmlns:a16="http://schemas.microsoft.com/office/drawing/2014/main" val="1064757782"/>
                  </a:ext>
                </a:extLst>
              </a:tr>
              <a:tr h="290089"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100">
                          <a:effectLst/>
                        </a:rPr>
                        <a:t>5/22/26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100">
                          <a:effectLst/>
                        </a:rPr>
                        <a:t>Deadline to request corrections/missing documents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100">
                          <a:effectLst/>
                        </a:rPr>
                        <a:t>Missing/corrected items/documents due within 1 week of notice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/>
                </a:tc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/>
                </a:tc>
                <a:extLst>
                  <a:ext uri="{0D108BD9-81ED-4DB2-BD59-A6C34878D82A}">
                    <a16:rowId xmlns:a16="http://schemas.microsoft.com/office/drawing/2014/main" val="3500348196"/>
                  </a:ext>
                </a:extLst>
              </a:tr>
              <a:tr h="290089"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100">
                          <a:effectLst/>
                        </a:rPr>
                        <a:t>6/12/26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100">
                          <a:effectLst/>
                        </a:rPr>
                        <a:t>Deadline to send questions/requests for clarification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100">
                          <a:effectLst/>
                        </a:rPr>
                        <a:t>Reply to questions/requests for clarification no later than 6/19/25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/>
                </a:tc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/>
                </a:tc>
                <a:extLst>
                  <a:ext uri="{0D108BD9-81ED-4DB2-BD59-A6C34878D82A}">
                    <a16:rowId xmlns:a16="http://schemas.microsoft.com/office/drawing/2014/main" val="3898574725"/>
                  </a:ext>
                </a:extLst>
              </a:tr>
              <a:tr h="145045"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100">
                          <a:solidFill>
                            <a:srgbClr val="FF0000"/>
                          </a:solidFill>
                          <a:effectLst/>
                        </a:rPr>
                        <a:t>6/26/26</a:t>
                      </a:r>
                      <a:endParaRPr lang="en-US" sz="11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Reviews, Recommendations, Feedback DUE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/>
                </a:tc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100">
                          <a:effectLst/>
                        </a:rPr>
                        <a:t>Reviews, Recommendations, Feedback DUE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/>
                </a:tc>
                <a:extLst>
                  <a:ext uri="{0D108BD9-81ED-4DB2-BD59-A6C34878D82A}">
                    <a16:rowId xmlns:a16="http://schemas.microsoft.com/office/drawing/2014/main" val="612478093"/>
                  </a:ext>
                </a:extLst>
              </a:tr>
              <a:tr h="145045">
                <a:tc gridSpan="4"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100">
                          <a:effectLst/>
                        </a:rPr>
                        <a:t>RECOMMENDATIONS &amp; FEEDBACK period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0163982"/>
                  </a:ext>
                </a:extLst>
              </a:tr>
              <a:tr h="145045"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7/10/26 9am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</a:rPr>
                        <a:t>2027 #3: Funding Recommendations meeting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/>
                </a:tc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100" dirty="0">
                          <a:effectLst/>
                        </a:rPr>
                        <a:t>Recommendations Chart &amp; Memo to Z. Evans &amp; D. Castle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/>
                </a:tc>
                <a:extLst>
                  <a:ext uri="{0D108BD9-81ED-4DB2-BD59-A6C34878D82A}">
                    <a16:rowId xmlns:a16="http://schemas.microsoft.com/office/drawing/2014/main" val="2810232292"/>
                  </a:ext>
                </a:extLst>
              </a:tr>
              <a:tr h="145045"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100">
                          <a:effectLst/>
                        </a:rPr>
                        <a:t>July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100" dirty="0">
                          <a:effectLst/>
                        </a:rPr>
                        <a:t>Review Wrap up party (Details TBD)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/>
                </a:tc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100">
                          <a:effectLst/>
                        </a:rPr>
                        <a:t>Review Wrap up party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/>
                </a:tc>
                <a:extLst>
                  <a:ext uri="{0D108BD9-81ED-4DB2-BD59-A6C34878D82A}">
                    <a16:rowId xmlns:a16="http://schemas.microsoft.com/office/drawing/2014/main" val="3307512389"/>
                  </a:ext>
                </a:extLst>
              </a:tr>
              <a:tr h="145045"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100">
                          <a:effectLst/>
                        </a:rPr>
                        <a:t>August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100" dirty="0">
                          <a:effectLst/>
                        </a:rPr>
                        <a:t>Departmental Budgets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/>
                </a:tc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100">
                          <a:effectLst/>
                        </a:rPr>
                        <a:t>Departmental Budgets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/>
                </a:tc>
                <a:extLst>
                  <a:ext uri="{0D108BD9-81ED-4DB2-BD59-A6C34878D82A}">
                    <a16:rowId xmlns:a16="http://schemas.microsoft.com/office/drawing/2014/main" val="3368862506"/>
                  </a:ext>
                </a:extLst>
              </a:tr>
              <a:tr h="145045"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100">
                          <a:effectLst/>
                        </a:rPr>
                        <a:t>August/September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100" dirty="0">
                          <a:effectLst/>
                        </a:rPr>
                        <a:t>Review/edit feedback letters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/>
                </a:tc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100">
                          <a:effectLst/>
                        </a:rPr>
                        <a:t>Feedback Letters; collate, edit, review, sign, send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/>
                </a:tc>
                <a:extLst>
                  <a:ext uri="{0D108BD9-81ED-4DB2-BD59-A6C34878D82A}">
                    <a16:rowId xmlns:a16="http://schemas.microsoft.com/office/drawing/2014/main" val="782358944"/>
                  </a:ext>
                </a:extLst>
              </a:tr>
              <a:tr h="145045">
                <a:tc gridSpan="4"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100">
                          <a:effectLst/>
                        </a:rPr>
                        <a:t>BUDGET PROCESS &amp; RESET period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3167164"/>
                  </a:ext>
                </a:extLst>
              </a:tr>
              <a:tr h="145045"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100">
                          <a:effectLst/>
                        </a:rPr>
                        <a:t>October 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100">
                          <a:effectLst/>
                        </a:rPr>
                        <a:t>Fill vacancies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/>
                </a:tc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100">
                          <a:effectLst/>
                        </a:rPr>
                        <a:t>Fill vacancies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/>
                </a:tc>
                <a:extLst>
                  <a:ext uri="{0D108BD9-81ED-4DB2-BD59-A6C34878D82A}">
                    <a16:rowId xmlns:a16="http://schemas.microsoft.com/office/drawing/2014/main" val="2855283930"/>
                  </a:ext>
                </a:extLst>
              </a:tr>
              <a:tr h="145045"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100">
                          <a:effectLst/>
                        </a:rPr>
                        <a:t>10/15/26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 anchor="ctr"/>
                </a:tc>
                <a:tc gridSpan="3">
                  <a:txBody>
                    <a:bodyPr/>
                    <a:lstStyle/>
                    <a:p>
                      <a:r>
                        <a:rPr lang="en-US" sz="1100">
                          <a:effectLst/>
                        </a:rPr>
                        <a:t>Proposed Budget Released</a:t>
                      </a:r>
                      <a:endParaRPr lang="en-US"/>
                    </a:p>
                  </a:txBody>
                  <a:tcPr marL="54392" marR="5439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4366801"/>
                  </a:ext>
                </a:extLst>
              </a:tr>
              <a:tr h="145045"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100">
                          <a:effectLst/>
                        </a:rPr>
                        <a:t>Fall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 anchor="ctr"/>
                </a:tc>
                <a:tc gridSpan="3">
                  <a:txBody>
                    <a:bodyPr/>
                    <a:lstStyle/>
                    <a:p>
                      <a:r>
                        <a:rPr lang="en-US" sz="1100" dirty="0">
                          <a:effectLst/>
                        </a:rPr>
                        <a:t>Potential site visits (Details TBD)</a:t>
                      </a:r>
                      <a:endParaRPr lang="en-US" dirty="0"/>
                    </a:p>
                  </a:txBody>
                  <a:tcPr marL="54392" marR="5439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1481818"/>
                  </a:ext>
                </a:extLst>
              </a:tr>
              <a:tr h="145045"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100">
                          <a:effectLst/>
                        </a:rPr>
                        <a:t>November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 anchor="ctr"/>
                </a:tc>
                <a:tc gridSpan="3">
                  <a:txBody>
                    <a:bodyPr/>
                    <a:lstStyle/>
                    <a:p>
                      <a:r>
                        <a:rPr lang="en-US" sz="1100">
                          <a:effectLst/>
                        </a:rPr>
                        <a:t>Legislative Budget Hearings</a:t>
                      </a:r>
                      <a:endParaRPr lang="en-US"/>
                    </a:p>
                  </a:txBody>
                  <a:tcPr marL="54392" marR="5439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8661930"/>
                  </a:ext>
                </a:extLst>
              </a:tr>
              <a:tr h="145045"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100">
                          <a:effectLst/>
                        </a:rPr>
                        <a:t>December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4392" marR="54392" marT="0" marB="0" anchor="ctr"/>
                </a:tc>
                <a:tc gridSpan="3">
                  <a:txBody>
                    <a:bodyPr/>
                    <a:lstStyle/>
                    <a:p>
                      <a:r>
                        <a:rPr lang="en-US" sz="1100" dirty="0">
                          <a:effectLst/>
                        </a:rPr>
                        <a:t>Budget Adopted</a:t>
                      </a:r>
                      <a:endParaRPr lang="en-US" dirty="0"/>
                    </a:p>
                  </a:txBody>
                  <a:tcPr marL="54392" marR="5439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5773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80606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9E9370-2525-666F-27ED-D624FB0868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88F5B23-C588-9704-ED26-EB41977B8541}"/>
              </a:ext>
            </a:extLst>
          </p:cNvPr>
          <p:cNvSpPr txBox="1"/>
          <p:nvPr/>
        </p:nvSpPr>
        <p:spPr>
          <a:xfrm>
            <a:off x="571499" y="643593"/>
            <a:ext cx="10515601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i="0" u="none" strike="noStrike" baseline="0" dirty="0">
                <a:solidFill>
                  <a:srgbClr val="000000"/>
                </a:solidFill>
                <a:latin typeface="Segoe UI" panose="020B0502040204020203" pitchFamily="34" charset="0"/>
              </a:rPr>
              <a:t>ITEM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i="0" u="none" strike="noStrike" baseline="0" dirty="0">
                <a:solidFill>
                  <a:srgbClr val="000000"/>
                </a:solidFill>
                <a:latin typeface="Segoe UI" panose="020B0502040204020203" pitchFamily="34" charset="0"/>
              </a:rPr>
              <a:t>2027 Kick off: Application and Review/scoring changes/edits </a:t>
            </a:r>
            <a:endParaRPr lang="en-US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marL="800100" lvl="1" indent="-342900">
              <a:buFont typeface="+mj-lt"/>
              <a:buAutoNum type="alphaUcPeriod"/>
            </a:pPr>
            <a:r>
              <a:rPr lang="en-US" dirty="0">
                <a:effectLst/>
              </a:rPr>
              <a:t>Process:</a:t>
            </a:r>
          </a:p>
          <a:p>
            <a:pPr marL="1257300" lvl="2" indent="-342900">
              <a:buFont typeface="+mj-lt"/>
              <a:buAutoNum type="alphaLcParenR"/>
            </a:pPr>
            <a:r>
              <a:rPr lang="en-US" dirty="0">
                <a:effectLst/>
              </a:rPr>
              <a:t>REMINDER: audit committee is NOT required if the organization’s revenues </a:t>
            </a:r>
            <a:r>
              <a:rPr lang="en-US" dirty="0"/>
              <a:t>are </a:t>
            </a:r>
            <a:r>
              <a:rPr lang="en-US" dirty="0">
                <a:effectLst/>
              </a:rPr>
              <a:t>under $1m.</a:t>
            </a:r>
          </a:p>
          <a:p>
            <a:pPr marL="1257300" lvl="2" indent="-342900">
              <a:buFont typeface="+mj-lt"/>
              <a:buAutoNum type="alphaLcParenR"/>
            </a:pPr>
            <a:r>
              <a:rPr lang="en-US" dirty="0">
                <a:effectLst/>
              </a:rPr>
              <a:t>Buddy teams for reviews 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dirty="0">
                <a:effectLst/>
              </a:rPr>
              <a:t>Newer apps - increases based on budget?</a:t>
            </a:r>
          </a:p>
          <a:p>
            <a:pPr marL="1257300" lvl="2" indent="-342900" fontAlgn="ctr">
              <a:buFont typeface="+mj-lt"/>
              <a:buAutoNum type="alphaLcParenR"/>
            </a:pPr>
            <a:r>
              <a:rPr lang="en-US" dirty="0">
                <a:effectLst/>
              </a:rPr>
              <a:t>1: up to 15% of their budget </a:t>
            </a:r>
          </a:p>
          <a:p>
            <a:pPr marL="1257300" lvl="2" indent="-342900" fontAlgn="ctr">
              <a:buFont typeface="+mj-lt"/>
              <a:buAutoNum type="alphaLcParenR"/>
            </a:pPr>
            <a:r>
              <a:rPr lang="en-US" dirty="0">
                <a:effectLst/>
              </a:rPr>
              <a:t>2: up to 10% of their budget</a:t>
            </a:r>
          </a:p>
          <a:p>
            <a:pPr marL="1257300" lvl="2" indent="-342900" fontAlgn="ctr">
              <a:buFont typeface="+mj-lt"/>
              <a:buAutoNum type="alphaLcParenR"/>
            </a:pPr>
            <a:r>
              <a:rPr lang="en-US" dirty="0">
                <a:effectLst/>
              </a:rPr>
              <a:t>3: up to 5% of their budget</a:t>
            </a:r>
          </a:p>
          <a:p>
            <a:pPr marL="800100" lvl="1" indent="-342900" fontAlgn="ctr">
              <a:buFont typeface="+mj-lt"/>
              <a:buAutoNum type="alphaUcPeriod"/>
            </a:pPr>
            <a:r>
              <a:rPr lang="en-US" dirty="0">
                <a:effectLst/>
              </a:rPr>
              <a:t>Application:</a:t>
            </a:r>
          </a:p>
          <a:p>
            <a:pPr marL="1257300" lvl="2" indent="-342900">
              <a:buFont typeface="+mj-lt"/>
              <a:buAutoNum type="alphaLcParenR"/>
            </a:pPr>
            <a:r>
              <a:rPr lang="en-US" dirty="0">
                <a:effectLst/>
              </a:rPr>
              <a:t>Still need the good policies submitted every year?</a:t>
            </a:r>
          </a:p>
          <a:p>
            <a:pPr marL="1257300" lvl="2" indent="-342900">
              <a:buFont typeface="+mj-lt"/>
              <a:buAutoNum type="alphaLcParenR"/>
            </a:pPr>
            <a:r>
              <a:rPr lang="en-US" dirty="0">
                <a:effectLst/>
              </a:rPr>
              <a:t>Remove the date of adoption and date of review Qs from Level 1? Just the attachment?</a:t>
            </a:r>
          </a:p>
          <a:p>
            <a:pPr marL="1257300" lvl="2" indent="-342900">
              <a:buFont typeface="+mj-lt"/>
              <a:buAutoNum type="alphaLcParenR"/>
            </a:pPr>
            <a:r>
              <a:rPr lang="en-US" dirty="0">
                <a:effectLst/>
              </a:rPr>
              <a:t>Specify capacity on programs table. Can handle dozens; once you get closer to 50+ it starts to lag significantly</a:t>
            </a:r>
          </a:p>
          <a:p>
            <a:pPr marL="1257300" lvl="2" indent="-342900" fontAlgn="ctr">
              <a:buFont typeface="+mj-lt"/>
              <a:buAutoNum type="alphaLcParenR"/>
            </a:pPr>
            <a:r>
              <a:rPr lang="en-US" dirty="0">
                <a:effectLst/>
              </a:rPr>
              <a:t>ADD to financials page: Was a Comptroller Monitoring Report (CMR; “audit”) completed for your organization? Y/N [if you’re not sure, all CMRs are posted </a:t>
            </a:r>
            <a:r>
              <a:rPr lang="en-US" dirty="0">
                <a:effectLst/>
                <a:hlinkClick r:id="rId2"/>
              </a:rPr>
              <a:t>here</a:t>
            </a:r>
            <a:r>
              <a:rPr lang="en-US" dirty="0">
                <a:effectLst/>
              </a:rPr>
              <a:t>](</a:t>
            </a:r>
            <a:r>
              <a:rPr lang="en-US" dirty="0">
                <a:effectLst/>
                <a:hlinkClick r:id="rId2"/>
              </a:rPr>
              <a:t>https://www4.erie.gov/comptroller/audits-and-reviews</a:t>
            </a:r>
            <a:r>
              <a:rPr lang="en-US" dirty="0">
                <a:effectLst/>
              </a:rPr>
              <a:t>)</a:t>
            </a:r>
          </a:p>
          <a:p>
            <a:pPr marL="1714500" lvl="3" indent="-342900" fontAlgn="ctr">
              <a:buFont typeface="+mj-lt"/>
              <a:buAutoNum type="arabicPeriod"/>
            </a:pPr>
            <a:r>
              <a:rPr lang="en-US" dirty="0">
                <a:effectLst/>
              </a:rPr>
              <a:t>If Yes: How has your organization responded to the audit? Has the organization made changes to address the concerns raised in the audit?</a:t>
            </a:r>
          </a:p>
        </p:txBody>
      </p:sp>
    </p:spTree>
    <p:extLst>
      <p:ext uri="{BB962C8B-B14F-4D97-AF65-F5344CB8AC3E}">
        <p14:creationId xmlns:p14="http://schemas.microsoft.com/office/powerpoint/2010/main" val="30676050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1187</Words>
  <Application>Microsoft Office PowerPoint</Application>
  <PresentationFormat>Widescreen</PresentationFormat>
  <Paragraphs>185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Aptos</vt:lpstr>
      <vt:lpstr>Aptos Display</vt:lpstr>
      <vt:lpstr>Arial</vt:lpstr>
      <vt:lpstr>Calibri</vt:lpstr>
      <vt:lpstr>Courier New</vt:lpstr>
      <vt:lpstr>Segoe UI</vt:lpstr>
      <vt:lpstr>Symbol</vt:lpstr>
      <vt:lpstr>Times New Roman</vt:lpstr>
      <vt:lpstr>Office Theme</vt:lpstr>
      <vt:lpstr>EACAB 2026-4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Ortiz (she/her/hers), Mariely</dc:creator>
  <cp:lastModifiedBy>Ortiz (she/her/hers), Mariely</cp:lastModifiedBy>
  <cp:revision>5</cp:revision>
  <dcterms:created xsi:type="dcterms:W3CDTF">2026-01-08T19:30:11Z</dcterms:created>
  <dcterms:modified xsi:type="dcterms:W3CDTF">2026-01-08T20:09:19Z</dcterms:modified>
</cp:coreProperties>
</file>