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7.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9.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0.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1.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2.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3.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4.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5.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6.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2" r:id="rId6"/>
    <p:sldId id="263" r:id="rId7"/>
    <p:sldId id="273" r:id="rId8"/>
    <p:sldId id="264" r:id="rId9"/>
    <p:sldId id="265" r:id="rId10"/>
    <p:sldId id="266" r:id="rId11"/>
    <p:sldId id="280" r:id="rId12"/>
    <p:sldId id="290" r:id="rId13"/>
    <p:sldId id="291" r:id="rId14"/>
    <p:sldId id="292" r:id="rId15"/>
    <p:sldId id="294" r:id="rId16"/>
    <p:sldId id="295" r:id="rId17"/>
    <p:sldId id="296" r:id="rId18"/>
    <p:sldId id="293" r:id="rId19"/>
    <p:sldId id="312" r:id="rId20"/>
    <p:sldId id="281" r:id="rId21"/>
    <p:sldId id="313" r:id="rId22"/>
    <p:sldId id="297" r:id="rId23"/>
    <p:sldId id="314" r:id="rId24"/>
    <p:sldId id="298" r:id="rId25"/>
    <p:sldId id="315" r:id="rId26"/>
    <p:sldId id="299" r:id="rId27"/>
    <p:sldId id="316" r:id="rId28"/>
    <p:sldId id="317" r:id="rId29"/>
    <p:sldId id="318" r:id="rId30"/>
    <p:sldId id="300" r:id="rId31"/>
    <p:sldId id="305" r:id="rId32"/>
    <p:sldId id="304" r:id="rId33"/>
    <p:sldId id="302" r:id="rId34"/>
    <p:sldId id="306" r:id="rId35"/>
    <p:sldId id="307" r:id="rId36"/>
    <p:sldId id="309" r:id="rId37"/>
    <p:sldId id="310" r:id="rId38"/>
    <p:sldId id="308" r:id="rId39"/>
    <p:sldId id="311" r:id="rId40"/>
    <p:sldId id="267" r:id="rId41"/>
    <p:sldId id="268" r:id="rId42"/>
    <p:sldId id="269" r:id="rId43"/>
    <p:sldId id="270" r:id="rId44"/>
    <p:sldId id="272" r:id="rId45"/>
    <p:sldId id="287" r:id="rId46"/>
    <p:sldId id="276" r:id="rId47"/>
    <p:sldId id="277" r:id="rId48"/>
    <p:sldId id="278" r:id="rId49"/>
    <p:sldId id="274" r:id="rId50"/>
    <p:sldId id="286" r:id="rId51"/>
    <p:sldId id="283" r:id="rId52"/>
    <p:sldId id="288" r:id="rId53"/>
    <p:sldId id="284" r:id="rId54"/>
    <p:sldId id="319" r:id="rId55"/>
    <p:sldId id="320" r:id="rId56"/>
    <p:sldId id="322" r:id="rId57"/>
    <p:sldId id="321" r:id="rId58"/>
    <p:sldId id="323" r:id="rId59"/>
    <p:sldId id="28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AA9"/>
    <a:srgbClr val="EC8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18" autoAdjust="0"/>
    <p:restoredTop sz="94660"/>
  </p:normalViewPr>
  <p:slideViewPr>
    <p:cSldViewPr snapToGrid="0">
      <p:cViewPr varScale="1">
        <p:scale>
          <a:sx n="78" d="100"/>
          <a:sy n="78" d="100"/>
        </p:scale>
        <p:origin x="8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parker\Documents\County%20-%20proposed%20PD%20Office\For%20presentation%20-%20Funding.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parker\Documents\County%20-%20proposed%20PD%20Office\For%20presentation%20-%20Funding.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5.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parker\Documents\County%20-%20proposed%20PD%20Office\For%20presentation%20-%20Funding.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8.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9.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parker\Documents\County%20-%20proposed%20PD%20Office\For%20presentation%20-%20Funding.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mparker\Documents\County%20-%20proposed%20PD%20Office\For%20presentation%20-%20Funding.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3.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parker\Documents\County%20-%20proposed%20PD%20Office\For%20presentation%20-%20Funding.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26.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27.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embeddings/oleObject1.bin"/></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parker\Documents\County%20-%20proposed%20PD%20Office\For%20presentation%20-%20Funding.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0.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3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parker\Documents\County%20-%20proposed%20PD%20Office\For%20presentation%20-%20Funding.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2022 Funding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Breakdown of Case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Breakdown of Voucher Expense by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F9-4CEE-94C6-F6DE74FA33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F9-4CEE-94C6-F6DE74FA3360}"/>
              </c:ext>
            </c:extLst>
          </c:dPt>
          <c:dLbls>
            <c:dLbl>
              <c:idx val="0"/>
              <c:layout>
                <c:manualLayout>
                  <c:x val="4.8679243219597552E-2"/>
                  <c:y val="1.78521434820647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F9-4CEE-94C6-F6DE74FA3360}"/>
                </c:ext>
              </c:extLst>
            </c:dLbl>
            <c:dLbl>
              <c:idx val="1"/>
              <c:layout>
                <c:manualLayout>
                  <c:x val="-0.1"/>
                  <c:y val="1.691345873432487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6.25E-2"/>
                      <c:h val="5.2083333333333336E-2"/>
                    </c:manualLayout>
                  </c15:layout>
                </c:ext>
                <c:ext xmlns:c16="http://schemas.microsoft.com/office/drawing/2014/chart" uri="{C3380CC4-5D6E-409C-BE32-E72D297353CC}">
                  <c16:uniqueId val="{00000003-80F9-4CEE-94C6-F6DE74FA33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Sheet12!$C$3:$C$4</c:f>
              <c:numCache>
                <c:formatCode>0%</c:formatCode>
                <c:ptCount val="2"/>
                <c:pt idx="0">
                  <c:v>0.63999996505805601</c:v>
                </c:pt>
                <c:pt idx="1">
                  <c:v>0.36000003494194394</c:v>
                </c:pt>
              </c:numCache>
            </c:numRef>
          </c:val>
          <c:extLst>
            <c:ext xmlns:c16="http://schemas.microsoft.com/office/drawing/2014/chart" uri="{C3380CC4-5D6E-409C-BE32-E72D297353CC}">
              <c16:uniqueId val="{00000004-80F9-4CEE-94C6-F6DE74FA336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2022 Funding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2022 Funding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2022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2022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79-480B-8F37-1FF669F85E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79-480B-8F37-1FF669F85E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79-480B-8F37-1FF669F85EE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79-480B-8F37-1FF669F85EE9}"/>
              </c:ext>
            </c:extLst>
          </c:dPt>
          <c:dLbls>
            <c:dLbl>
              <c:idx val="0"/>
              <c:layout>
                <c:manualLayout>
                  <c:x val="7.8385061242344706E-2"/>
                  <c:y val="-5.180118110236220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79-480B-8F37-1FF669F85EE9}"/>
                </c:ext>
              </c:extLst>
            </c:dLbl>
            <c:dLbl>
              <c:idx val="1"/>
              <c:layout>
                <c:manualLayout>
                  <c:x val="-5.7709645669291341E-2"/>
                  <c:y val="6.88611840186643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79-480B-8F37-1FF669F85EE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Sheet1!$C$2:$C$5</c:f>
              <c:numCache>
                <c:formatCode>"$"#,##0</c:formatCode>
                <c:ptCount val="4"/>
                <c:pt idx="0">
                  <c:v>9169256</c:v>
                </c:pt>
                <c:pt idx="1">
                  <c:v>5419500.0899999999</c:v>
                </c:pt>
                <c:pt idx="2">
                  <c:v>130605</c:v>
                </c:pt>
                <c:pt idx="3">
                  <c:v>64373.729999999996</c:v>
                </c:pt>
              </c:numCache>
            </c:numRef>
          </c:val>
          <c:extLst>
            <c:ext xmlns:c16="http://schemas.microsoft.com/office/drawing/2014/chart" uri="{C3380CC4-5D6E-409C-BE32-E72D297353CC}">
              <c16:uniqueId val="{00000008-E979-480B-8F37-1FF669F85EE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2022 Funding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ln>
                <a:solidFill>
                  <a:schemeClr val="accent1"/>
                </a:solid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
        <a:lumOff val="95000"/>
      </a:schemeClr>
    </a:solidFill>
    <a:ln w="9525" cap="flat" cmpd="sng" algn="ctr">
      <a:solidFill>
        <a:schemeClr val="accent1"/>
      </a:solidFill>
      <a:round/>
    </a:ln>
    <a:effectLst/>
  </c:spPr>
  <c:txPr>
    <a:bodyPr/>
    <a:lstStyle/>
    <a:p>
      <a:pPr>
        <a:defRPr>
          <a:ln>
            <a:solidFill>
              <a:schemeClr val="accent1"/>
            </a:solidFill>
          </a:ln>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ln>
                <a:solidFill>
                  <a:schemeClr val="accent1"/>
                </a:solid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
        <a:lumOff val="95000"/>
      </a:schemeClr>
    </a:solidFill>
    <a:ln w="9525" cap="flat" cmpd="sng" algn="ctr">
      <a:solidFill>
        <a:schemeClr val="accent1"/>
      </a:solidFill>
      <a:round/>
    </a:ln>
    <a:effectLst/>
  </c:spPr>
  <c:txPr>
    <a:bodyPr/>
    <a:lstStyle/>
    <a:p>
      <a:pPr>
        <a:defRPr>
          <a:ln>
            <a:solidFill>
              <a:schemeClr val="accent1"/>
            </a:solidFill>
          </a:ln>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D4-4C1C-BBEA-EE6495FB71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5D4-4C1C-BBEA-EE6495FB71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D4-4C1C-BBEA-EE6495FB71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5D4-4C1C-BBEA-EE6495FB71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5D4-4C1C-BBEA-EE6495FB7161}"/>
              </c:ext>
            </c:extLst>
          </c:dPt>
          <c:dLbls>
            <c:dLbl>
              <c:idx val="0"/>
              <c:layout>
                <c:manualLayout>
                  <c:x val="6.191929133858267E-3"/>
                  <c:y val="-0.1641819772528433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D4-4C1C-BBEA-EE6495FB7161}"/>
                </c:ext>
              </c:extLst>
            </c:dLbl>
            <c:dLbl>
              <c:idx val="1"/>
              <c:layout>
                <c:manualLayout>
                  <c:x val="-4.5382813581168129E-2"/>
                  <c:y val="6.973575513094229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D4-4C1C-BBEA-EE6495FB71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Sheet2!$C$2:$C$6</c:f>
              <c:numCache>
                <c:formatCode>"$"#,##0</c:formatCode>
                <c:ptCount val="5"/>
                <c:pt idx="0">
                  <c:v>13056394.699999999</c:v>
                </c:pt>
                <c:pt idx="1">
                  <c:v>6732462.3600000003</c:v>
                </c:pt>
                <c:pt idx="2">
                  <c:v>112846</c:v>
                </c:pt>
                <c:pt idx="3">
                  <c:v>150000</c:v>
                </c:pt>
                <c:pt idx="4">
                  <c:v>219202.63</c:v>
                </c:pt>
              </c:numCache>
            </c:numRef>
          </c:val>
          <c:extLst>
            <c:ext xmlns:c16="http://schemas.microsoft.com/office/drawing/2014/chart" uri="{C3380CC4-5D6E-409C-BE32-E72D297353CC}">
              <c16:uniqueId val="{0000000A-B5D4-4C1C-BBEA-EE6495FB716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2022 Funding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ln>
                <a:solidFill>
                  <a:schemeClr val="accent1"/>
                </a:solid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
        <a:lumOff val="95000"/>
      </a:schemeClr>
    </a:solidFill>
    <a:ln w="9525" cap="flat" cmpd="sng" algn="ctr">
      <a:solidFill>
        <a:schemeClr val="accent1"/>
      </a:solidFill>
      <a:round/>
    </a:ln>
    <a:effectLst/>
  </c:spPr>
  <c:txPr>
    <a:bodyPr/>
    <a:lstStyle/>
    <a:p>
      <a:pPr>
        <a:defRPr>
          <a:ln>
            <a:solidFill>
              <a:schemeClr val="accent1"/>
            </a:solidFill>
          </a:ln>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2024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2024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33-4980-98D9-0AE1AE3EF5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33-4980-98D9-0AE1AE3EF5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4980-98D9-0AE1AE3EF5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33-4980-98D9-0AE1AE3EF5A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933-4980-98D9-0AE1AE3EF5A3}"/>
              </c:ext>
            </c:extLst>
          </c:dPt>
          <c:dLbls>
            <c:dLbl>
              <c:idx val="0"/>
              <c:layout>
                <c:manualLayout>
                  <c:x val="7.0886154855643049E-2"/>
                  <c:y val="-7.335848643919509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33-4980-98D9-0AE1AE3EF5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Sheet3!$C$2:$C$6</c:f>
              <c:numCache>
                <c:formatCode>"$"#,##0</c:formatCode>
                <c:ptCount val="5"/>
                <c:pt idx="0">
                  <c:v>6439699.7600000007</c:v>
                </c:pt>
                <c:pt idx="1">
                  <c:v>5334105.1900000004</c:v>
                </c:pt>
                <c:pt idx="2">
                  <c:v>25158.400000000001</c:v>
                </c:pt>
                <c:pt idx="3">
                  <c:v>75000</c:v>
                </c:pt>
                <c:pt idx="4">
                  <c:v>198998</c:v>
                </c:pt>
              </c:numCache>
            </c:numRef>
          </c:val>
          <c:extLst>
            <c:ext xmlns:c16="http://schemas.microsoft.com/office/drawing/2014/chart" uri="{C3380CC4-5D6E-409C-BE32-E72D297353CC}">
              <c16:uniqueId val="{0000000A-5933-4980-98D9-0AE1AE3EF5A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2022 Funding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ln>
                <a:solidFill>
                  <a:schemeClr val="accent1"/>
                </a:solid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
        <a:lumOff val="95000"/>
      </a:schemeClr>
    </a:solidFill>
    <a:ln w="9525" cap="flat" cmpd="sng" algn="ctr">
      <a:solidFill>
        <a:schemeClr val="accent1"/>
      </a:solidFill>
      <a:round/>
    </a:ln>
    <a:effectLst/>
  </c:spPr>
  <c:txPr>
    <a:bodyPr/>
    <a:lstStyle/>
    <a:p>
      <a:pPr>
        <a:defRPr>
          <a:ln>
            <a:solidFill>
              <a:schemeClr val="accent1"/>
            </a:solidFill>
          </a:ln>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2024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2025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2F-4AEA-8ACD-5B212965D4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2F-4AEA-8ACD-5B212965D4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2F-4AEA-8ACD-5B212965D4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F2F-4AEA-8ACD-5B212965D4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F2F-4AEA-8ACD-5B212965D483}"/>
              </c:ext>
            </c:extLst>
          </c:dPt>
          <c:dLbls>
            <c:dLbl>
              <c:idx val="0"/>
              <c:layout>
                <c:manualLayout>
                  <c:x val="1.5565726159230096E-2"/>
                  <c:y val="0.1103765675123942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2F-4AEA-8ACD-5B212965D483}"/>
                </c:ext>
              </c:extLst>
            </c:dLbl>
            <c:dLbl>
              <c:idx val="1"/>
              <c:layout>
                <c:manualLayout>
                  <c:x val="-1.1641076115485564E-2"/>
                  <c:y val="0.1251844561096529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2F-4AEA-8ACD-5B212965D4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Sheet4!$C$2:$C$6</c:f>
              <c:numCache>
                <c:formatCode>"$"#,##0</c:formatCode>
                <c:ptCount val="5"/>
                <c:pt idx="0">
                  <c:v>11714360</c:v>
                </c:pt>
                <c:pt idx="1">
                  <c:v>12174506</c:v>
                </c:pt>
                <c:pt idx="2">
                  <c:v>101484</c:v>
                </c:pt>
                <c:pt idx="3">
                  <c:v>150000</c:v>
                </c:pt>
                <c:pt idx="4">
                  <c:v>87524</c:v>
                </c:pt>
              </c:numCache>
            </c:numRef>
          </c:val>
          <c:extLst>
            <c:ext xmlns:c16="http://schemas.microsoft.com/office/drawing/2014/chart" uri="{C3380CC4-5D6E-409C-BE32-E72D297353CC}">
              <c16:uniqueId val="{0000000A-5F2F-4AEA-8ACD-5B212965D48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2022 Funding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ln>
                <a:solidFill>
                  <a:schemeClr val="accent1"/>
                </a:solid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
        <a:lumOff val="95000"/>
      </a:schemeClr>
    </a:solidFill>
    <a:ln w="9525" cap="flat" cmpd="sng" algn="ctr">
      <a:solidFill>
        <a:schemeClr val="accent1"/>
      </a:solidFill>
      <a:round/>
    </a:ln>
    <a:effectLst/>
  </c:spPr>
  <c:txPr>
    <a:bodyPr/>
    <a:lstStyle/>
    <a:p>
      <a:pPr>
        <a:defRPr>
          <a:ln>
            <a:solidFill>
              <a:schemeClr val="accent1"/>
            </a:solidFill>
          </a:ln>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2024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2024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Current Trend in County Spending on ACP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'[For presentation - Funding.xlsx]Sheet5'!$E$3:$E$6</c:f>
              <c:numCache>
                <c:formatCode>General</c:formatCode>
                <c:ptCount val="4"/>
                <c:pt idx="0">
                  <c:v>2022</c:v>
                </c:pt>
                <c:pt idx="1">
                  <c:v>2023</c:v>
                </c:pt>
                <c:pt idx="2">
                  <c:v>2024</c:v>
                </c:pt>
                <c:pt idx="3">
                  <c:v>2025</c:v>
                </c:pt>
              </c:numCache>
            </c:numRef>
          </c:cat>
          <c:val>
            <c:numRef>
              <c:f>'[For presentation - Funding.xlsx]Sheet5'!$F$3:$F$6</c:f>
              <c:numCache>
                <c:formatCode>0%</c:formatCode>
                <c:ptCount val="4"/>
                <c:pt idx="0">
                  <c:v>0.6202259442556296</c:v>
                </c:pt>
                <c:pt idx="1">
                  <c:v>0.64409527132137057</c:v>
                </c:pt>
                <c:pt idx="2">
                  <c:v>0.53339853909906609</c:v>
                </c:pt>
                <c:pt idx="3">
                  <c:v>0.48809833333333336</c:v>
                </c:pt>
              </c:numCache>
            </c:numRef>
          </c:val>
          <c:smooth val="0"/>
          <c:extLst>
            <c:ext xmlns:c16="http://schemas.microsoft.com/office/drawing/2014/chart" uri="{C3380CC4-5D6E-409C-BE32-E72D297353CC}">
              <c16:uniqueId val="{00000000-EB5F-453A-A021-219DDD340F9C}"/>
            </c:ext>
          </c:extLst>
        </c:ser>
        <c:dLbls>
          <c:showLegendKey val="0"/>
          <c:showVal val="0"/>
          <c:showCatName val="0"/>
          <c:showSerName val="0"/>
          <c:showPercent val="0"/>
          <c:showBubbleSize val="0"/>
        </c:dLbls>
        <c:smooth val="0"/>
        <c:axId val="963286304"/>
        <c:axId val="963285824"/>
      </c:lineChart>
      <c:catAx>
        <c:axId val="96328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285824"/>
        <c:crosses val="autoZero"/>
        <c:auto val="1"/>
        <c:lblAlgn val="ctr"/>
        <c:lblOffset val="100"/>
        <c:noMultiLvlLbl val="0"/>
      </c:catAx>
      <c:valAx>
        <c:axId val="9632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286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2022 Funding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ln>
                <a:solidFill>
                  <a:schemeClr val="accent1"/>
                </a:solid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
        <a:lumOff val="95000"/>
      </a:schemeClr>
    </a:solidFill>
    <a:ln w="9525" cap="flat" cmpd="sng" algn="ctr">
      <a:solidFill>
        <a:schemeClr val="accent1"/>
      </a:solidFill>
      <a:round/>
    </a:ln>
    <a:effectLst/>
  </c:spPr>
  <c:txPr>
    <a:bodyPr/>
    <a:lstStyle/>
    <a:p>
      <a:pPr>
        <a:defRPr>
          <a:ln>
            <a:solidFill>
              <a:schemeClr val="accent1"/>
            </a:solidFill>
          </a:ln>
          <a:solidFill>
            <a:schemeClr val="tx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2024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Projected Trend Without</a:t>
            </a:r>
            <a:r>
              <a:rPr lang="en-US" baseline="0" dirty="0"/>
              <a:t> ILS “Increased Voucher Support”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val>
            <c:numRef>
              <c:f>Sheet9!$F$5:$F$7</c:f>
              <c:numCache>
                <c:formatCode>0%</c:formatCode>
                <c:ptCount val="3"/>
                <c:pt idx="0">
                  <c:v>0.69196318605591678</c:v>
                </c:pt>
                <c:pt idx="1">
                  <c:v>0.69607884594342695</c:v>
                </c:pt>
                <c:pt idx="2">
                  <c:v>0.77166881440819668</c:v>
                </c:pt>
              </c:numCache>
            </c:numRef>
          </c:val>
          <c:smooth val="0"/>
          <c:extLst>
            <c:ext xmlns:c16="http://schemas.microsoft.com/office/drawing/2014/chart" uri="{C3380CC4-5D6E-409C-BE32-E72D297353CC}">
              <c16:uniqueId val="{00000001-9E0B-43D8-8148-015AA7133B45}"/>
            </c:ext>
          </c:extLst>
        </c:ser>
        <c:dLbls>
          <c:showLegendKey val="0"/>
          <c:showVal val="0"/>
          <c:showCatName val="0"/>
          <c:showSerName val="0"/>
          <c:showPercent val="0"/>
          <c:showBubbleSize val="0"/>
        </c:dLbls>
        <c:smooth val="0"/>
        <c:axId val="1054872175"/>
        <c:axId val="1054873135"/>
      </c:lineChart>
      <c:catAx>
        <c:axId val="10548721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2023 and Projected 2024 and 2025</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4873135"/>
        <c:crosses val="autoZero"/>
        <c:auto val="1"/>
        <c:lblAlgn val="ctr"/>
        <c:lblOffset val="100"/>
        <c:noMultiLvlLbl val="0"/>
      </c:catAx>
      <c:valAx>
        <c:axId val="10548731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County Spending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4872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Breakdown of Case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CC-45A5-B661-4986DF4897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CC-45A5-B661-4986DF4897B1}"/>
              </c:ext>
            </c:extLst>
          </c:dPt>
          <c:dLbls>
            <c:dLbl>
              <c:idx val="0"/>
              <c:layout>
                <c:manualLayout>
                  <c:x val="1.835356517935258E-2"/>
                  <c:y val="-6.09955526392534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CC-45A5-B661-4986DF4897B1}"/>
                </c:ext>
              </c:extLst>
            </c:dLbl>
            <c:dLbl>
              <c:idx val="1"/>
              <c:layout>
                <c:manualLayout>
                  <c:x val="-3.9883092738407698E-2"/>
                  <c:y val="5.183034412365124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CC-45A5-B661-4986DF4897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Sheet11!$C$3:$C$4</c:f>
              <c:numCache>
                <c:formatCode>0%</c:formatCode>
                <c:ptCount val="2"/>
                <c:pt idx="0">
                  <c:v>0.6900976290097629</c:v>
                </c:pt>
                <c:pt idx="1">
                  <c:v>0.3099023709902371</c:v>
                </c:pt>
              </c:numCache>
            </c:numRef>
          </c:val>
          <c:extLst>
            <c:ext xmlns:c16="http://schemas.microsoft.com/office/drawing/2014/chart" uri="{C3380CC4-5D6E-409C-BE32-E72D297353CC}">
              <c16:uniqueId val="{00000004-98CC-45A5-B661-4986DF4897B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2022 Funding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1400" b="0" i="0" u="none" strike="noStrike" kern="1200" spc="0" baseline="0">
              <a:ln>
                <a:solidFill>
                  <a:schemeClr val="accent1"/>
                </a:solidFill>
              </a:ln>
              <a:solidFill>
                <a:schemeClr val="tx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ln>
                <a:solidFill>
                  <a:schemeClr val="accent1"/>
                </a:solid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5000"/>
        <a:lumOff val="95000"/>
      </a:schemeClr>
    </a:solidFill>
    <a:ln w="9525" cap="flat" cmpd="sng" algn="ctr">
      <a:solidFill>
        <a:schemeClr val="accent1"/>
      </a:solidFill>
      <a:round/>
    </a:ln>
    <a:effectLst/>
  </c:spPr>
  <c:txPr>
    <a:bodyPr/>
    <a:lstStyle/>
    <a:p>
      <a:pPr>
        <a:defRPr>
          <a:ln>
            <a:solidFill>
              <a:schemeClr val="accent1"/>
            </a:solidFill>
          </a:ln>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2023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8">
  <a:schemeClr val="accent5"/>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withinLinear" id="18">
  <a:schemeClr val="accent5"/>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8/27/2024</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34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8/27/2024</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409502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8/27/2024</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50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8/27/2024</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07777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8/27/2024</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41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8/27/2024</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02194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8/27/2024</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83194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8/27/2024</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95141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8/27/2024</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58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8/27/2024</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93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8/27/2024</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67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8/27/2024</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8110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4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2.xml"/><Relationship Id="rId7" Type="http://schemas.openxmlformats.org/officeDocument/2006/relationships/chart" Target="../charts/chart36.xml"/><Relationship Id="rId2" Type="http://schemas.openxmlformats.org/officeDocument/2006/relationships/chart" Target="../charts/chart31.xml"/><Relationship Id="rId1" Type="http://schemas.openxmlformats.org/officeDocument/2006/relationships/slideLayout" Target="../slideLayouts/slideLayout2.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38E7D36-B1C9-463C-983F-AEA5810A6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B9A221-B33F-47C2-85FF-2C8F363D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D0E0EF1-7626-4514-9337-271DD661B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F0B1492-9A00-4F80-8771-0BB2C2C43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FAC7B62-8ACC-41ED-80AB-8D1CDF38B9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5FF525-9A83-4625-99D9-B267BDE077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F3EBB-1F13-1614-E13A-8D8B9CD738BE}"/>
              </a:ext>
            </a:extLst>
          </p:cNvPr>
          <p:cNvSpPr>
            <a:spLocks noGrp="1"/>
          </p:cNvSpPr>
          <p:nvPr>
            <p:ph type="ctrTitle"/>
          </p:nvPr>
        </p:nvSpPr>
        <p:spPr>
          <a:xfrm>
            <a:off x="6788582" y="858982"/>
            <a:ext cx="3968783" cy="3881829"/>
          </a:xfrm>
        </p:spPr>
        <p:txBody>
          <a:bodyPr vert="horz" lIns="91440" tIns="45720" rIns="91440" bIns="45720" rtlCol="0" anchor="ctr">
            <a:normAutofit/>
          </a:bodyPr>
          <a:lstStyle/>
          <a:p>
            <a:pPr>
              <a:lnSpc>
                <a:spcPct val="90000"/>
              </a:lnSpc>
            </a:pPr>
            <a:r>
              <a:rPr lang="en-US" sz="2300" dirty="0"/>
              <a:t>Presentation by the </a:t>
            </a:r>
            <a:br>
              <a:rPr lang="en-US" sz="2300" dirty="0"/>
            </a:br>
            <a:r>
              <a:rPr lang="en-US" sz="2300" dirty="0"/>
              <a:t>Erie County Bar Association’s </a:t>
            </a:r>
            <a:br>
              <a:rPr lang="en-US" sz="2300" dirty="0"/>
            </a:br>
            <a:r>
              <a:rPr lang="en-US" sz="2300" dirty="0"/>
              <a:t>Assigned Counsel Program</a:t>
            </a:r>
            <a:br>
              <a:rPr lang="en-US" sz="2300" dirty="0"/>
            </a:br>
            <a:r>
              <a:rPr lang="en-US" sz="2300" dirty="0"/>
              <a:t>to the </a:t>
            </a:r>
            <a:br>
              <a:rPr lang="en-US" sz="2300" dirty="0"/>
            </a:br>
            <a:r>
              <a:rPr lang="en-US" sz="2300" dirty="0"/>
              <a:t>Task Force on Erie County Indigent Defense Representation</a:t>
            </a:r>
            <a:br>
              <a:rPr lang="en-US" sz="2300" dirty="0"/>
            </a:br>
            <a:br>
              <a:rPr lang="en-US" sz="2300" dirty="0"/>
            </a:br>
            <a:endParaRPr lang="en-US" sz="2300" dirty="0"/>
          </a:p>
        </p:txBody>
      </p:sp>
      <p:pic>
        <p:nvPicPr>
          <p:cNvPr id="18" name="Picture 17">
            <a:extLst>
              <a:ext uri="{FF2B5EF4-FFF2-40B4-BE49-F238E27FC236}">
                <a16:creationId xmlns:a16="http://schemas.microsoft.com/office/drawing/2014/main" id="{2F1E12AF-9548-BF0D-6AC9-EBAB67FC663F}"/>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1" y="-2"/>
            <a:ext cx="6374929" cy="6858002"/>
          </a:xfrm>
          <a:prstGeom prst="rect">
            <a:avLst/>
          </a:prstGeom>
        </p:spPr>
      </p:pic>
      <p:sp>
        <p:nvSpPr>
          <p:cNvPr id="3" name="Subtitle 2">
            <a:extLst>
              <a:ext uri="{FF2B5EF4-FFF2-40B4-BE49-F238E27FC236}">
                <a16:creationId xmlns:a16="http://schemas.microsoft.com/office/drawing/2014/main" id="{06474D76-58A5-C143-84FF-40730D73F10A}"/>
              </a:ext>
            </a:extLst>
          </p:cNvPr>
          <p:cNvSpPr>
            <a:spLocks noGrp="1"/>
          </p:cNvSpPr>
          <p:nvPr>
            <p:ph type="subTitle" idx="1"/>
          </p:nvPr>
        </p:nvSpPr>
        <p:spPr>
          <a:xfrm>
            <a:off x="6788582" y="3282696"/>
            <a:ext cx="3968783" cy="2957383"/>
          </a:xfrm>
        </p:spPr>
        <p:txBody>
          <a:bodyPr vert="horz" lIns="91440" tIns="45720" rIns="91440" bIns="45720" rtlCol="0" anchor="ctr">
            <a:normAutofit/>
          </a:bodyPr>
          <a:lstStyle/>
          <a:p>
            <a:pPr>
              <a:lnSpc>
                <a:spcPct val="100000"/>
              </a:lnSpc>
            </a:pPr>
            <a:endParaRPr lang="en-US" sz="2200" dirty="0"/>
          </a:p>
          <a:p>
            <a:pPr>
              <a:lnSpc>
                <a:spcPct val="100000"/>
              </a:lnSpc>
            </a:pPr>
            <a:endParaRPr lang="en-US" sz="2200" dirty="0"/>
          </a:p>
          <a:p>
            <a:pPr>
              <a:lnSpc>
                <a:spcPct val="100000"/>
              </a:lnSpc>
            </a:pPr>
            <a:endParaRPr lang="en-US" sz="2200" dirty="0"/>
          </a:p>
          <a:p>
            <a:pPr>
              <a:lnSpc>
                <a:spcPct val="100000"/>
              </a:lnSpc>
            </a:pPr>
            <a:endParaRPr lang="en-US" sz="2200" dirty="0"/>
          </a:p>
          <a:p>
            <a:pPr>
              <a:lnSpc>
                <a:spcPct val="100000"/>
              </a:lnSpc>
            </a:pPr>
            <a:endParaRPr lang="en-US" sz="2200" dirty="0"/>
          </a:p>
          <a:p>
            <a:pPr>
              <a:lnSpc>
                <a:spcPct val="100000"/>
              </a:lnSpc>
            </a:pPr>
            <a:r>
              <a:rPr lang="en-US" sz="1000" dirty="0"/>
              <a:t>Erie County Bar Association’s Aid To Indigent Prisoners Society Inc.</a:t>
            </a:r>
          </a:p>
        </p:txBody>
      </p:sp>
      <p:cxnSp>
        <p:nvCxnSpPr>
          <p:cNvPr id="25" name="Straight Connector 24">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D329A27-EE38-53C5-FC35-BEA3F3EB9815}"/>
              </a:ext>
            </a:extLst>
          </p:cNvPr>
          <p:cNvPicPr>
            <a:picLocks noChangeAspect="1"/>
          </p:cNvPicPr>
          <p:nvPr/>
        </p:nvPicPr>
        <p:blipFill>
          <a:blip r:embed="rId3"/>
          <a:srcRect l="22717" r="21742" b="2"/>
          <a:stretch/>
        </p:blipFill>
        <p:spPr>
          <a:xfrm>
            <a:off x="152399" y="162230"/>
            <a:ext cx="6374929" cy="6858002"/>
          </a:xfrm>
          <a:prstGeom prst="rect">
            <a:avLst/>
          </a:prstGeom>
        </p:spPr>
      </p:pic>
      <p:pic>
        <p:nvPicPr>
          <p:cNvPr id="8" name="Picture 7">
            <a:extLst>
              <a:ext uri="{FF2B5EF4-FFF2-40B4-BE49-F238E27FC236}">
                <a16:creationId xmlns:a16="http://schemas.microsoft.com/office/drawing/2014/main" id="{00178257-3D3B-75BC-15B3-2935C0166326}"/>
              </a:ext>
            </a:extLst>
          </p:cNvPr>
          <p:cNvPicPr>
            <a:picLocks noChangeAspect="1"/>
          </p:cNvPicPr>
          <p:nvPr/>
        </p:nvPicPr>
        <p:blipFill>
          <a:blip r:embed="rId4"/>
          <a:stretch>
            <a:fillRect/>
          </a:stretch>
        </p:blipFill>
        <p:spPr>
          <a:xfrm>
            <a:off x="7904616" y="4020051"/>
            <a:ext cx="1530819" cy="1530819"/>
          </a:xfrm>
          <a:prstGeom prst="rect">
            <a:avLst/>
          </a:prstGeom>
        </p:spPr>
      </p:pic>
    </p:spTree>
    <p:extLst>
      <p:ext uri="{BB962C8B-B14F-4D97-AF65-F5344CB8AC3E}">
        <p14:creationId xmlns:p14="http://schemas.microsoft.com/office/powerpoint/2010/main" val="40790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dirty="0"/>
              <a:t>2. ILS Support – Family				</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r>
              <a:rPr lang="en-US" sz="2400" dirty="0"/>
              <a:t>In 2022, the Erie ACP submitted a winning proposal for ILS’ Second Upstate Family Defense  (Child Welfare) Quality Improvement &amp; Caseload Reduction Grant. </a:t>
            </a:r>
          </a:p>
          <a:p>
            <a:r>
              <a:rPr lang="en-US" sz="2400" dirty="0"/>
              <a:t>This provides $650,226.63 over three years as the ACP develops new, innovative programs and practices to improve the quality of representation provided to parents in child welfare matters.</a:t>
            </a:r>
          </a:p>
        </p:txBody>
      </p:sp>
    </p:spTree>
    <p:extLst>
      <p:ext uri="{BB962C8B-B14F-4D97-AF65-F5344CB8AC3E}">
        <p14:creationId xmlns:p14="http://schemas.microsoft.com/office/powerpoint/2010/main" val="293618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dirty="0"/>
              <a:t>3. Services Provided by the ECBA ACP</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fontScale="77500" lnSpcReduction="20000"/>
          </a:bodyPr>
          <a:lstStyle/>
          <a:p>
            <a:r>
              <a:rPr lang="en-US" b="1" dirty="0"/>
              <a:t>Criminal Representation</a:t>
            </a:r>
            <a:r>
              <a:rPr lang="en-US" dirty="0"/>
              <a:t>: Assignment of 19,000 cases per year: Misdemeanors/Violations/Felonies in all Town, Village and Cities of Tonawanda &amp; Lackawanna; Conflict cases for the City of Buffalo; A-, B- and C- Felonies in the City of Buffalo; Parole Violation; Criminal Court Appeals; and Raise the Age cases.</a:t>
            </a:r>
          </a:p>
          <a:p>
            <a:endParaRPr lang="en-US" dirty="0"/>
          </a:p>
          <a:p>
            <a:r>
              <a:rPr lang="en-US" b="1" dirty="0"/>
              <a:t>Family Court Representation</a:t>
            </a:r>
            <a:r>
              <a:rPr lang="en-US" dirty="0"/>
              <a:t>: Assignment of 9,000 cases per year: Respondent in FCA Article 10 (Neglect/Abuse), Article 5 (Paternity), SSL 384-b(3)[e] (Termination of Parental Rights), Article 6 Pt. 3 (Custody including nonparent; Visitation), Sec. 262[vi] (Violation of Order, Contempt); Petitioner in FCA 262[v] (Custody – parent only); Art. 10, Pt 8 (Visitation of minor in Foster Care; the only cases involving Visitation); Petitioner or Respondent in Art. 8 (Family Offense); Noncustodial Grandparent in SSL matters (Visitation in context of voluntary placement by parents/custodians); FCA 262[vii] (Parent opposing adoption); SSL 383-c (Parent in Surrender of Child for Adoption); Enforcement of Support Orders only if the order is sought to hold the person in contempt of a previous Court order; Family Court Appeals.</a:t>
            </a:r>
          </a:p>
        </p:txBody>
      </p:sp>
    </p:spTree>
    <p:extLst>
      <p:ext uri="{BB962C8B-B14F-4D97-AF65-F5344CB8AC3E}">
        <p14:creationId xmlns:p14="http://schemas.microsoft.com/office/powerpoint/2010/main" val="341989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7D53-70D2-F0EB-0952-6B66F5E615EE}"/>
              </a:ext>
            </a:extLst>
          </p:cNvPr>
          <p:cNvSpPr>
            <a:spLocks noGrp="1"/>
          </p:cNvSpPr>
          <p:nvPr>
            <p:ph type="title"/>
          </p:nvPr>
        </p:nvSpPr>
        <p:spPr/>
        <p:txBody>
          <a:bodyPr>
            <a:normAutofit/>
          </a:bodyPr>
          <a:lstStyle/>
          <a:p>
            <a:r>
              <a:rPr lang="en-US" sz="4000" dirty="0"/>
              <a:t>3.  Services Provided by the ECBA ACP</a:t>
            </a:r>
            <a:br>
              <a:rPr lang="en-US" sz="4000" dirty="0"/>
            </a:br>
            <a:r>
              <a:rPr lang="en-US" sz="2400" dirty="0"/>
              <a:t>          Breakdown by Case Type – Based on first 6 months of 2024</a:t>
            </a:r>
          </a:p>
        </p:txBody>
      </p:sp>
      <p:graphicFrame>
        <p:nvGraphicFramePr>
          <p:cNvPr id="6" name="Chart 5">
            <a:extLst>
              <a:ext uri="{FF2B5EF4-FFF2-40B4-BE49-F238E27FC236}">
                <a16:creationId xmlns:a16="http://schemas.microsoft.com/office/drawing/2014/main" id="{B0AF5E81-C69B-0DE0-E04A-03A6B85885A3}"/>
              </a:ext>
            </a:extLst>
          </p:cNvPr>
          <p:cNvGraphicFramePr>
            <a:graphicFrameLocks/>
          </p:cNvGraphicFramePr>
          <p:nvPr/>
        </p:nvGraphicFramePr>
        <p:xfrm>
          <a:off x="4386775" y="3009106"/>
          <a:ext cx="5643490"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007488A7-3AF7-F368-ED82-3DFDC7F05006}"/>
              </a:ext>
            </a:extLst>
          </p:cNvPr>
          <p:cNvSpPr>
            <a:spLocks noGrp="1"/>
          </p:cNvSpPr>
          <p:nvPr>
            <p:ph idx="1"/>
          </p:nvPr>
        </p:nvSpPr>
        <p:spPr/>
        <p:txBody>
          <a:bodyPr>
            <a:normAutofit/>
          </a:bodyPr>
          <a:lstStyle/>
          <a:p>
            <a:r>
              <a:rPr lang="en-US" u="sng" dirty="0"/>
              <a:t>Jan. 1 – June 30, 2024</a:t>
            </a:r>
          </a:p>
          <a:p>
            <a:endParaRPr lang="en-US" dirty="0"/>
          </a:p>
          <a:p>
            <a:r>
              <a:rPr lang="en-US" dirty="0"/>
              <a:t>Criminal – 9,896             69%</a:t>
            </a:r>
          </a:p>
          <a:p>
            <a:r>
              <a:rPr lang="en-US" dirty="0"/>
              <a:t>Family Court – 4,444 	 31%</a:t>
            </a:r>
          </a:p>
          <a:p>
            <a:r>
              <a:rPr lang="en-US" b="1" dirty="0"/>
              <a:t>Total:</a:t>
            </a:r>
            <a:r>
              <a:rPr lang="en-US" dirty="0"/>
              <a:t>  14,340 </a:t>
            </a:r>
          </a:p>
        </p:txBody>
      </p:sp>
      <p:graphicFrame>
        <p:nvGraphicFramePr>
          <p:cNvPr id="7" name="Chart 6">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4"/>
          <a:ext cx="5643490" cy="3262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3"/>
          <a:ext cx="5643490" cy="3262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2"/>
          <a:ext cx="5643490" cy="3262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B74A79F3-7FF2-D085-EEF8-7887EC582E72}"/>
              </a:ext>
            </a:extLst>
          </p:cNvPr>
          <p:cNvGraphicFramePr>
            <a:graphicFrameLocks/>
          </p:cNvGraphicFramePr>
          <p:nvPr>
            <p:extLst>
              <p:ext uri="{D42A27DB-BD31-4B8C-83A1-F6EECF244321}">
                <p14:modId xmlns:p14="http://schemas.microsoft.com/office/powerpoint/2010/main" val="1436953029"/>
              </p:ext>
            </p:extLst>
          </p:nvPr>
        </p:nvGraphicFramePr>
        <p:xfrm>
          <a:off x="4386772" y="3009100"/>
          <a:ext cx="5643491" cy="32623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1544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7D53-70D2-F0EB-0952-6B66F5E615EE}"/>
              </a:ext>
            </a:extLst>
          </p:cNvPr>
          <p:cNvSpPr>
            <a:spLocks noGrp="1"/>
          </p:cNvSpPr>
          <p:nvPr>
            <p:ph type="title"/>
          </p:nvPr>
        </p:nvSpPr>
        <p:spPr/>
        <p:txBody>
          <a:bodyPr>
            <a:normAutofit/>
          </a:bodyPr>
          <a:lstStyle/>
          <a:p>
            <a:r>
              <a:rPr lang="en-US" sz="4000" dirty="0"/>
              <a:t>3.  Services Provided by the ECBA ACP</a:t>
            </a:r>
            <a:br>
              <a:rPr lang="en-US" sz="4000" dirty="0"/>
            </a:br>
            <a:r>
              <a:rPr lang="en-US" sz="2400" dirty="0"/>
              <a:t>          Voucher Expense by Type – Based on first 6 months of 2024</a:t>
            </a:r>
          </a:p>
        </p:txBody>
      </p:sp>
      <p:graphicFrame>
        <p:nvGraphicFramePr>
          <p:cNvPr id="6" name="Chart 5">
            <a:extLst>
              <a:ext uri="{FF2B5EF4-FFF2-40B4-BE49-F238E27FC236}">
                <a16:creationId xmlns:a16="http://schemas.microsoft.com/office/drawing/2014/main" id="{B0AF5E81-C69B-0DE0-E04A-03A6B85885A3}"/>
              </a:ext>
            </a:extLst>
          </p:cNvPr>
          <p:cNvGraphicFramePr>
            <a:graphicFrameLocks/>
          </p:cNvGraphicFramePr>
          <p:nvPr/>
        </p:nvGraphicFramePr>
        <p:xfrm>
          <a:off x="4386775" y="3009106"/>
          <a:ext cx="5643490"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007488A7-3AF7-F368-ED82-3DFDC7F05006}"/>
              </a:ext>
            </a:extLst>
          </p:cNvPr>
          <p:cNvSpPr>
            <a:spLocks noGrp="1"/>
          </p:cNvSpPr>
          <p:nvPr>
            <p:ph idx="1"/>
          </p:nvPr>
        </p:nvSpPr>
        <p:spPr/>
        <p:txBody>
          <a:bodyPr>
            <a:normAutofit/>
          </a:bodyPr>
          <a:lstStyle/>
          <a:p>
            <a:r>
              <a:rPr lang="en-US" u="sng" dirty="0"/>
              <a:t>Jan. 1 – June 30, 2024</a:t>
            </a:r>
          </a:p>
          <a:p>
            <a:endParaRPr lang="en-US" dirty="0"/>
          </a:p>
          <a:p>
            <a:r>
              <a:rPr lang="en-US" dirty="0"/>
              <a:t>Criminal – $7.3M            64%</a:t>
            </a:r>
          </a:p>
          <a:p>
            <a:r>
              <a:rPr lang="en-US" dirty="0"/>
              <a:t>Family Court – $4.1M 	 36%</a:t>
            </a:r>
          </a:p>
          <a:p>
            <a:r>
              <a:rPr lang="en-US" b="1" dirty="0"/>
              <a:t>Total:</a:t>
            </a:r>
            <a:r>
              <a:rPr lang="en-US" dirty="0"/>
              <a:t>  $11.4M</a:t>
            </a:r>
          </a:p>
        </p:txBody>
      </p:sp>
      <p:graphicFrame>
        <p:nvGraphicFramePr>
          <p:cNvPr id="7" name="Chart 6">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4"/>
          <a:ext cx="5643490" cy="3262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3"/>
          <a:ext cx="5643490" cy="3262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2"/>
          <a:ext cx="5643490" cy="3262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B74A79F3-7FF2-D085-EEF8-7887EC582E72}"/>
              </a:ext>
            </a:extLst>
          </p:cNvPr>
          <p:cNvGraphicFramePr>
            <a:graphicFrameLocks/>
          </p:cNvGraphicFramePr>
          <p:nvPr/>
        </p:nvGraphicFramePr>
        <p:xfrm>
          <a:off x="4386772" y="3009100"/>
          <a:ext cx="5643491" cy="32623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a:extLst>
              <a:ext uri="{FF2B5EF4-FFF2-40B4-BE49-F238E27FC236}">
                <a16:creationId xmlns:a16="http://schemas.microsoft.com/office/drawing/2014/main" id="{D3A872A9-F994-5521-DE86-EB258DD19381}"/>
              </a:ext>
            </a:extLst>
          </p:cNvPr>
          <p:cNvGraphicFramePr>
            <a:graphicFrameLocks/>
          </p:cNvGraphicFramePr>
          <p:nvPr>
            <p:extLst>
              <p:ext uri="{D42A27DB-BD31-4B8C-83A1-F6EECF244321}">
                <p14:modId xmlns:p14="http://schemas.microsoft.com/office/powerpoint/2010/main" val="3761258878"/>
              </p:ext>
            </p:extLst>
          </p:nvPr>
        </p:nvGraphicFramePr>
        <p:xfrm>
          <a:off x="4386770" y="3009097"/>
          <a:ext cx="5643492" cy="326231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9468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dirty="0"/>
              <a:t>3. Services Provided by the ECBA ACP – </a:t>
            </a:r>
            <a:br>
              <a:rPr lang="en-US" dirty="0"/>
            </a:br>
            <a:r>
              <a:rPr lang="en-US" sz="4000" dirty="0"/>
              <a:t>     Criminal Representation</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pPr marL="342900" indent="-342900">
              <a:lnSpc>
                <a:spcPct val="107000"/>
              </a:lnSpc>
              <a:spcBef>
                <a:spcPts val="0"/>
              </a:spcBef>
              <a:spcAft>
                <a:spcPts val="800"/>
              </a:spcAft>
              <a:buFont typeface="Symbol" panose="05050102010706020507" pitchFamily="18" charset="2"/>
              <a:buChar char=""/>
            </a:pPr>
            <a:r>
              <a:rPr lang="en-US" sz="1800" dirty="0"/>
              <a:t>Assignment of 19,000 cases per year; administration of those assignments; </a:t>
            </a:r>
          </a:p>
          <a:p>
            <a:pPr marL="342900" indent="-342900">
              <a:lnSpc>
                <a:spcPct val="107000"/>
              </a:lnSpc>
              <a:spcBef>
                <a:spcPts val="0"/>
              </a:spcBef>
              <a:spcAft>
                <a:spcPts val="800"/>
              </a:spcAft>
              <a:buFont typeface="Symbol" panose="05050102010706020507" pitchFamily="18" charset="2"/>
              <a:buChar char=""/>
            </a:pPr>
            <a:r>
              <a:rPr lang="en-US" sz="1800" dirty="0"/>
              <a:t>A robust “Counsel At First Appearance” program; </a:t>
            </a:r>
          </a:p>
          <a:p>
            <a:pPr marL="34290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Expert criminal defense consultations and case review by our Deputy staff (First Deputy Defender, Deputy for Quality Assurance, Deputy for Litigation and Appellate Support and Deputy for CLE and Training).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Seven (7) Confidential Criminal Investigators.</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Technology based litigation tools (Lexis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CaseMap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TimeMap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evidence assembly for presentation) and staff to administer said programs.</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Six (6) Licensed Master Social Worker for resource coordination.</a:t>
            </a:r>
          </a:p>
        </p:txBody>
      </p:sp>
    </p:spTree>
    <p:extLst>
      <p:ext uri="{BB962C8B-B14F-4D97-AF65-F5344CB8AC3E}">
        <p14:creationId xmlns:p14="http://schemas.microsoft.com/office/powerpoint/2010/main" val="48139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dirty="0"/>
              <a:t>3. Services Provided by the ECBA ACP</a:t>
            </a:r>
            <a:br>
              <a:rPr lang="en-US" dirty="0"/>
            </a:br>
            <a:r>
              <a:rPr lang="en-US" sz="1800" dirty="0"/>
              <a:t> - Criminal –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Provision of defense expert resources (in house and in partnership with NYSDA’s Forensic Team). Experts are case and defense determinative.</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Timely and relevant Continuing Legal Education (CLE) courses.</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Legal research and motion writing assistance and support.</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Preparation of both pre-plea and presentence mitigation reports by an in-house mitigation expert and a staff of mitigation researchers/writers.</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“War Room” hands-on, contemporaneous litigation support for hearings and trials. </a:t>
            </a:r>
          </a:p>
          <a:p>
            <a:endParaRPr lang="en-US" dirty="0"/>
          </a:p>
        </p:txBody>
      </p:sp>
    </p:spTree>
    <p:extLst>
      <p:ext uri="{BB962C8B-B14F-4D97-AF65-F5344CB8AC3E}">
        <p14:creationId xmlns:p14="http://schemas.microsoft.com/office/powerpoint/2010/main" val="166026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dirty="0"/>
              <a:t>3. Services Provided by the ECBA ACP</a:t>
            </a:r>
            <a:br>
              <a:rPr lang="en-US" dirty="0"/>
            </a:br>
            <a:r>
              <a:rPr lang="en-US" sz="1800" dirty="0"/>
              <a:t>- Criminal –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Electronic Discovery Review for Incarcerated Clients utilizing Surface tablets and Dropbox.</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Transcript Bank.</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Motions Bank.</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Monograph (Articles on important topics in Criminal Defense) Bank.</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Sentencing Calculator Program.</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Secure Client Interview Room on ACP Premises.</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Quick Reaction Force (QRF) “double predicate” Superior Court bail motions for expedited release.</a:t>
            </a:r>
          </a:p>
          <a:p>
            <a:endParaRPr lang="en-US" dirty="0"/>
          </a:p>
        </p:txBody>
      </p:sp>
    </p:spTree>
    <p:extLst>
      <p:ext uri="{BB962C8B-B14F-4D97-AF65-F5344CB8AC3E}">
        <p14:creationId xmlns:p14="http://schemas.microsoft.com/office/powerpoint/2010/main" val="412460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dirty="0"/>
              <a:t>3. Services Provided by the ECBA ACP</a:t>
            </a:r>
            <a:br>
              <a:rPr lang="en-US" dirty="0"/>
            </a:br>
            <a:r>
              <a:rPr lang="en-US" sz="1800" dirty="0"/>
              <a:t>- Criminal –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“One on one” mentorship for less experienced attorneys.</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Felony “one on one” mentorship for recently elevated felony attorneys. </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Subject matter expert “Mentors at Large” on Homicide, DWI, Parole, DVSJA, High Level Felonies, and High-Profile Cases.</a:t>
            </a:r>
          </a:p>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8099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dirty="0"/>
              <a:t>3. Services Provided by the ECBA ACP – </a:t>
            </a:r>
            <a:br>
              <a:rPr lang="en-US" dirty="0"/>
            </a:br>
            <a:r>
              <a:rPr lang="en-US" sz="4000" dirty="0"/>
              <a:t>     Family Court</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fontScale="92500"/>
          </a:bodyPr>
          <a:lstStyle/>
          <a:p>
            <a:pPr marL="342900" indent="-342900">
              <a:lnSpc>
                <a:spcPct val="107000"/>
              </a:lnSpc>
              <a:spcBef>
                <a:spcPts val="0"/>
              </a:spcBef>
              <a:spcAft>
                <a:spcPts val="800"/>
              </a:spcAft>
              <a:buFont typeface="Symbol" panose="05050102010706020507" pitchFamily="18" charset="2"/>
              <a:buChar char=""/>
            </a:pPr>
            <a:r>
              <a:rPr lang="en-US" sz="2400" dirty="0"/>
              <a:t>Assignment of 9,000 cases per year; administration of those assignments; </a:t>
            </a:r>
          </a:p>
          <a:p>
            <a:pPr marL="342900" indent="-342900">
              <a:lnSpc>
                <a:spcPct val="107000"/>
              </a:lnSpc>
              <a:spcBef>
                <a:spcPts val="0"/>
              </a:spcBef>
              <a:spcAft>
                <a:spcPts val="800"/>
              </a:spcAft>
              <a:buFont typeface="Symbol" panose="05050102010706020507" pitchFamily="18" charset="2"/>
              <a:buChar char=""/>
            </a:pPr>
            <a:r>
              <a:rPr lang="en-US" sz="2400" dirty="0"/>
              <a:t>A robust “Counsel At First Appearance” program for Article 10 (abuse/neglect); </a:t>
            </a:r>
          </a:p>
          <a:p>
            <a:pPr marL="342900" indent="-342900">
              <a:lnSpc>
                <a:spcPct val="107000"/>
              </a:lnSpc>
              <a:spcBef>
                <a:spcPts val="0"/>
              </a:spcBef>
              <a:spcAft>
                <a:spcPts val="800"/>
              </a:spcAft>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Expert Family Court consultations and case review by the Second Deputy – Family Court and the Deputy for Child Welfare.</a:t>
            </a:r>
          </a:p>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Access to contract investigators.</a:t>
            </a:r>
          </a:p>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One FT and one half-time (shared with the Criminal Division) Licensed Master Social Workers for resource coordination.</a:t>
            </a:r>
            <a:endParaRPr lang="en-US" dirty="0"/>
          </a:p>
        </p:txBody>
      </p:sp>
    </p:spTree>
    <p:extLst>
      <p:ext uri="{BB962C8B-B14F-4D97-AF65-F5344CB8AC3E}">
        <p14:creationId xmlns:p14="http://schemas.microsoft.com/office/powerpoint/2010/main" val="50143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dirty="0"/>
              <a:t>3. Services Provided by the ECBA ACP</a:t>
            </a:r>
            <a:br>
              <a:rPr lang="en-US" dirty="0"/>
            </a:br>
            <a:r>
              <a:rPr lang="en-US" sz="1800" dirty="0"/>
              <a:t> - Family Court –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Provision of defense expert resources.</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Timely and relevant Continuing Legal Education (CLE) courses.</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Legal research and motion writing assistance and support.</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Contemporaneous litigation support for hearings and trials. </a:t>
            </a:r>
          </a:p>
          <a:p>
            <a:endParaRPr lang="en-US" dirty="0"/>
          </a:p>
        </p:txBody>
      </p:sp>
    </p:spTree>
    <p:extLst>
      <p:ext uri="{BB962C8B-B14F-4D97-AF65-F5344CB8AC3E}">
        <p14:creationId xmlns:p14="http://schemas.microsoft.com/office/powerpoint/2010/main" val="415247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E8D8-79D8-FEED-CC46-501C89B6A86E}"/>
              </a:ext>
            </a:extLst>
          </p:cNvPr>
          <p:cNvSpPr>
            <a:spLocks noGrp="1"/>
          </p:cNvSpPr>
          <p:nvPr>
            <p:ph type="title"/>
          </p:nvPr>
        </p:nvSpPr>
        <p:spPr/>
        <p:txBody>
          <a:bodyPr>
            <a:normAutofit fontScale="90000"/>
          </a:bodyPr>
          <a:lstStyle/>
          <a:p>
            <a:r>
              <a:rPr lang="en-US" sz="4400" dirty="0"/>
              <a:t>Presentation on Erie County </a:t>
            </a:r>
            <a:br>
              <a:rPr lang="en-US" sz="4400" dirty="0"/>
            </a:br>
            <a:r>
              <a:rPr lang="en-US" sz="4400" dirty="0"/>
              <a:t>Indigent Defense Representation</a:t>
            </a:r>
            <a:endParaRPr lang="en-US" dirty="0"/>
          </a:p>
        </p:txBody>
      </p:sp>
      <p:sp>
        <p:nvSpPr>
          <p:cNvPr id="3" name="Content Placeholder 2">
            <a:extLst>
              <a:ext uri="{FF2B5EF4-FFF2-40B4-BE49-F238E27FC236}">
                <a16:creationId xmlns:a16="http://schemas.microsoft.com/office/drawing/2014/main" id="{85453984-E645-A9BA-63AD-0392683F5A26}"/>
              </a:ext>
            </a:extLst>
          </p:cNvPr>
          <p:cNvSpPr>
            <a:spLocks noGrp="1"/>
          </p:cNvSpPr>
          <p:nvPr>
            <p:ph idx="1"/>
          </p:nvPr>
        </p:nvSpPr>
        <p:spPr/>
        <p:txBody>
          <a:bodyPr>
            <a:normAutofit fontScale="77500" lnSpcReduction="20000"/>
          </a:bodyPr>
          <a:lstStyle/>
          <a:p>
            <a:pPr marL="457200" indent="-457200">
              <a:buAutoNum type="arabicPeriod"/>
            </a:pPr>
            <a:r>
              <a:rPr lang="en-US" dirty="0"/>
              <a:t>The ECBA ACP – Origin, History and Leadership</a:t>
            </a:r>
          </a:p>
          <a:p>
            <a:pPr marL="457200" indent="-457200">
              <a:buAutoNum type="arabicPeriod"/>
            </a:pPr>
            <a:r>
              <a:rPr lang="en-US" dirty="0"/>
              <a:t>ILS – It’s History and Support to the ECBA ACP</a:t>
            </a:r>
          </a:p>
          <a:p>
            <a:pPr marL="457200" indent="-457200">
              <a:buAutoNum type="arabicPeriod"/>
            </a:pPr>
            <a:r>
              <a:rPr lang="en-US" dirty="0"/>
              <a:t>The Services Provided by the ECBA ACP</a:t>
            </a:r>
          </a:p>
          <a:p>
            <a:pPr marL="457200" indent="-457200">
              <a:buAutoNum type="arabicPeriod"/>
            </a:pPr>
            <a:r>
              <a:rPr lang="en-US" dirty="0"/>
              <a:t>How We Ensure High-Quality Representation</a:t>
            </a:r>
          </a:p>
          <a:p>
            <a:pPr marL="457200" indent="-457200">
              <a:buAutoNum type="arabicPeriod"/>
            </a:pPr>
            <a:r>
              <a:rPr lang="en-US" dirty="0"/>
              <a:t>The Cost of the Program and Funding Sources</a:t>
            </a:r>
          </a:p>
          <a:p>
            <a:pPr marL="457200" indent="-457200">
              <a:buAutoNum type="arabicPeriod"/>
            </a:pPr>
            <a:r>
              <a:rPr lang="en-US" dirty="0"/>
              <a:t>ILS Support to ACPs for Increased Voucher Costs</a:t>
            </a:r>
          </a:p>
          <a:p>
            <a:pPr marL="457200" indent="-457200">
              <a:buAutoNum type="arabicPeriod"/>
            </a:pPr>
            <a:r>
              <a:rPr lang="en-US" dirty="0"/>
              <a:t>Trends in Erie County Spending</a:t>
            </a:r>
          </a:p>
          <a:p>
            <a:pPr marL="457200" indent="-457200">
              <a:buFont typeface="Arial" panose="020B0604020202020204" pitchFamily="34" charset="0"/>
              <a:buAutoNum type="arabicPeriod"/>
            </a:pPr>
            <a:r>
              <a:rPr lang="en-US" dirty="0"/>
              <a:t>Erie County compared to Monroe County</a:t>
            </a:r>
          </a:p>
          <a:p>
            <a:pPr marL="457200" indent="-457200">
              <a:buAutoNum type="arabicPeriod"/>
            </a:pPr>
            <a:r>
              <a:rPr lang="en-US" dirty="0"/>
              <a:t>Your Questions</a:t>
            </a:r>
          </a:p>
        </p:txBody>
      </p:sp>
    </p:spTree>
    <p:extLst>
      <p:ext uri="{BB962C8B-B14F-4D97-AF65-F5344CB8AC3E}">
        <p14:creationId xmlns:p14="http://schemas.microsoft.com/office/powerpoint/2010/main" val="247494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Criminal – New Panel Attorneys</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ACP panel participation is not guaranteed.  Attorneys must meet stringent requirements and perform with excellence to gain entry to, and remain in good standing with, ACP.  ACP attorneys are separated into panels based upon demonstrated experience.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Panelists are divided into Misdemeanor, C,D,E Felony, Violent Felony, Homicide and Specialty Panels (Parole, DWI, IDV, Appeals, DVSJA) based upon their knowledge and demonstrated acumen.  Attorneys may not be assigned cases above their panel standing. Movement between panels is closely monitored and no attorney may be elevated without review and permission of Criminal Division management. </a:t>
            </a:r>
          </a:p>
          <a:p>
            <a:endParaRPr lang="en-US" dirty="0"/>
          </a:p>
        </p:txBody>
      </p:sp>
    </p:spTree>
    <p:extLst>
      <p:ext uri="{BB962C8B-B14F-4D97-AF65-F5344CB8AC3E}">
        <p14:creationId xmlns:p14="http://schemas.microsoft.com/office/powerpoint/2010/main" val="376443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Criminal – New Panel Attorneys </a:t>
            </a:r>
            <a:r>
              <a:rPr lang="en-US" sz="1600" dirty="0"/>
              <a:t>–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fontScale="92500"/>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new criminal panel attorneys, unless granted special dispensation due to demonstrated experience in criminal defense, are required to take a fourteen (14) hour in-person training program provided by our Deputy staff and select experts.  Topics such as evidence, criminal procedure, discovery, speedy trial, holistic representation and a primer on ACP resources are presented.  This is followed by a two-hour mock trial where attorneys must demonstrate learned skills before panel placement.</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attorneys with less than two (2) years on the panel must be paired with a “one on one” mentor.  The mentor will follow all aspects of a mentee’s first five (5) assigned cases and then work closely with our less experienced attorneys on an “on call” basis thereafter.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Attorneys with more than two (2) years of panel experience have access to “mentors at large” as well as our expert Deputy staff to consult on issues within their cases. </a:t>
            </a:r>
          </a:p>
          <a:p>
            <a:endParaRPr lang="en-US" dirty="0"/>
          </a:p>
        </p:txBody>
      </p:sp>
    </p:spTree>
    <p:extLst>
      <p:ext uri="{BB962C8B-B14F-4D97-AF65-F5344CB8AC3E}">
        <p14:creationId xmlns:p14="http://schemas.microsoft.com/office/powerpoint/2010/main" val="675977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Criminal – Current Panel Attorneys</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panel attorneys are reviewed every two (2) years.  Reported data on case outcomes, utilized ACP services and reports of mentors are paired with an in-person interview discussing general activities, as well as a review of up to five (5) completed cases during the two-year review cycle.  Reviews are utilized to determine eligibility for panel elevation as well as continued participation on our panel.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 attorney seeking elevation from the Misdemeanor Panel to the CDE Felony panel must take a fourteen (14) hour training course on the intricacies of felony practice.  Building on our “Misdemeanor” training program, subjects such as felony hearing representation, grand jury practice, felony sentencing,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voir</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dire,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trial practice are reviewed.  Thereafter, new felony panel attorneys are paired with a “felony mentor” who follows their cases much in the same way as our “new attorney” mentors. </a:t>
            </a:r>
          </a:p>
        </p:txBody>
      </p:sp>
    </p:spTree>
    <p:extLst>
      <p:ext uri="{BB962C8B-B14F-4D97-AF65-F5344CB8AC3E}">
        <p14:creationId xmlns:p14="http://schemas.microsoft.com/office/powerpoint/2010/main" val="1353900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Criminal – Current Panel Attorneys </a:t>
            </a:r>
            <a:r>
              <a:rPr lang="en-US" sz="1600" dirty="0"/>
              <a:t>–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ACP employs a “Deputy of Quality Assurance,” who in concert with the “First Deputy Defender” ensures that panelists maintain high standards of representation.  The Deputy for QA is responsive to concerns from Courts, individual Judges, DA Management and other stakeholders concerning questions about, and issues with, panel attorneys.  No issue is ignored, and all receive full and fair hearing/resolution.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Both the Deputy for QA and the First Deputy Defender are on-call 24/7/365 to counsel panel attorneys, respond to court concerns and address other issues with assigned cases. The Deputy for QA and the First Deputy have over forty (40) years combined experience in both trial level indigent criminal defense and the administration of indigent criminal defense organizations. </a:t>
            </a:r>
          </a:p>
        </p:txBody>
      </p:sp>
    </p:spTree>
    <p:extLst>
      <p:ext uri="{BB962C8B-B14F-4D97-AF65-F5344CB8AC3E}">
        <p14:creationId xmlns:p14="http://schemas.microsoft.com/office/powerpoint/2010/main" val="2050283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Criminal – Current Panel Attorneys </a:t>
            </a:r>
            <a:r>
              <a:rPr lang="en-US" sz="1600" dirty="0"/>
              <a:t>–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Deputy for QA audits all attorney billing activities every six (6) months.  The purpose of this review is to identify issues in billing, determine trends in representation and correct mistaken entries prior to voucher submission.  Data is tracked in real time.  Audit findings are forwarded to the First Deputy Defender and Executive Director/Chief Defender for final review and attorney issues are resolved with in-person meetings.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Deputy for QA reviews cases assignments for all panelists on a regular basis to ensure proper distribution of cases and mitigate overloading.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ACP holds three (3) monthly “open case conferences” (two (2) general and (1) geared toward misdemeanor cases) where attorneys appear in person in our office to review cases and discuss issues. Individual case conferences are encouraged on specific cases and are scheduled upon panel attorney request. Both case conference varieties utilize a “team approach” and include not only Deputy staff, but also criminal investigators, social workers, mitigation personnel, and mentors where appropriate. </a:t>
            </a:r>
          </a:p>
          <a:p>
            <a:endParaRPr lang="en-US" dirty="0"/>
          </a:p>
        </p:txBody>
      </p:sp>
    </p:spTree>
    <p:extLst>
      <p:ext uri="{BB962C8B-B14F-4D97-AF65-F5344CB8AC3E}">
        <p14:creationId xmlns:p14="http://schemas.microsoft.com/office/powerpoint/2010/main" val="1049512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Criminal – Current Panel Attorneys </a:t>
            </a:r>
            <a:r>
              <a:rPr lang="en-US" sz="1600" dirty="0"/>
              <a:t>–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ACP provides high quality Continuing Legal Education courses which address not only timely updates in criminal jurisprudence, but also core skills required for expert practitioners.  </a:t>
            </a:r>
          </a:p>
          <a:p>
            <a:pPr marL="571500" lvl="1"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such example was our three (3) day “DWI Micro Institute Program” held in January 2024.  This intensive program was required for admission to our specialty DWI Defense Panel and included twenty-four (24) hours of lectures and hands on workshops by nationally renowned DWI expert Steven Epstein.  </a:t>
            </a:r>
          </a:p>
          <a:p>
            <a:pPr marL="800100" lvl="2" indent="-342900">
              <a:lnSpc>
                <a:spcPct val="107000"/>
              </a:lnSpc>
              <a:spcBef>
                <a:spcPts val="0"/>
              </a:spcBef>
              <a:spcAft>
                <a:spcPts val="800"/>
              </a:spcAft>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More than one hundred (100) panelists participated and were certified as ACP DWI Defense Panelists. </a:t>
            </a:r>
          </a:p>
          <a:p>
            <a:pPr marL="800100" lvl="2" indent="-342900">
              <a:lnSpc>
                <a:spcPct val="107000"/>
              </a:lnSpc>
              <a:spcBef>
                <a:spcPts val="0"/>
              </a:spcBef>
              <a:spcAft>
                <a:spcPts val="800"/>
              </a:spcAft>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DWI Panelists will be required to re-take this program every three (3) years to remain current with our DWI Defense Panel. </a:t>
            </a:r>
          </a:p>
          <a:p>
            <a:endParaRPr lang="en-US" dirty="0"/>
          </a:p>
        </p:txBody>
      </p:sp>
    </p:spTree>
    <p:extLst>
      <p:ext uri="{BB962C8B-B14F-4D97-AF65-F5344CB8AC3E}">
        <p14:creationId xmlns:p14="http://schemas.microsoft.com/office/powerpoint/2010/main" val="1868508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Criminal – Activities Related to Case Work</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Autofit/>
          </a:bodyPr>
          <a:lstStyle/>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majority of ACP assigned cases are provided 100% vertical representation.  The attorney assigned to the case in the first instance represents the client from arraignment to case conclusion.  This is accomplished through our “pre-arraignment” assignment program.  </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Those clients who are arraigned either by “Attorneys of the Day” or “Attorneys on Call” are assigned on an expedited basis and are in contact with counsel shortly following their first appearance.  Thereafter, the assigned attorney represents the client to disposition. </a:t>
            </a:r>
          </a:p>
        </p:txBody>
      </p:sp>
    </p:spTree>
    <p:extLst>
      <p:ext uri="{BB962C8B-B14F-4D97-AF65-F5344CB8AC3E}">
        <p14:creationId xmlns:p14="http://schemas.microsoft.com/office/powerpoint/2010/main" val="175392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Criminal – Activities Related to Case Work </a:t>
            </a:r>
            <a:r>
              <a:rPr lang="en-US" sz="1600" dirty="0"/>
              <a:t>–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Autofit/>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Homicide cases are immediately assigned a “co-counsel” following assignment.  All assigned violent felonies are offered “co-counsel” and many receive same.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ACP provides a “Second Chair” program for less experienced attorneys to gain experience working on higher level cases with more experienced practitioners.  These assignments are “cost limited” and are required before movement from the Misdemeanor Panel to the Felony Panel. </a:t>
            </a:r>
          </a:p>
          <a:p>
            <a:pPr marL="34290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Violent felonies are assigned a criminal investigator as soon as assignment is made.  Homicide attorneys are required to speak with the assigned criminal investigator within twenty-four (24) hours of assignment to ensure timely evidence gathering/preservation.  A case conference with the assigned attorneys, Deputy staff, Homicide “mentor at large” and the Investigative staff is required within thirty (30) days of assignment. </a:t>
            </a:r>
          </a:p>
          <a:p>
            <a:pPr marR="0" lvl="0">
              <a:lnSpc>
                <a:spcPct val="107000"/>
              </a:lnSpc>
              <a:spcBef>
                <a:spcPts val="0"/>
              </a:spcBef>
              <a:spcAft>
                <a:spcPts val="80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54788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Criminal – Activities Related to Case Work </a:t>
            </a:r>
            <a:r>
              <a:rPr lang="en-US" sz="1600" dirty="0"/>
              <a:t>–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Autofit/>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Use of the “War Room” for hands-on, intensive litigation support during felony trials is strongly encouraged and highly utilized.  ACP employs both a Deputy for Litigation and Appellate Support and a Deputy for CLE and Training who work in concert with the Criminal Investigators and their support team to provide expedited support during hearings/trials.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ACP Criminal Division Deputy staff are expert practitioners from both the defense and prosecution side.  They maintain membership (and leadership positions) in statewide criminal defense organizations (New York State Defenders Association, Chief Defenders Association of New York, New York State Association of Criminal Defense Lawyers).  They remain up to date on the latest trends in criminal defense and advocate for structural changes in the criminal legal system in concert with the organizations above.  </a:t>
            </a:r>
          </a:p>
          <a:p>
            <a:pPr marR="0" lvl="0">
              <a:lnSpc>
                <a:spcPct val="107000"/>
              </a:lnSpc>
              <a:spcBef>
                <a:spcPts val="0"/>
              </a:spcBef>
              <a:spcAft>
                <a:spcPts val="80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46815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Criminal – Activities Related to Case Work </a:t>
            </a:r>
            <a:r>
              <a:rPr lang="en-US" sz="1600" dirty="0"/>
              <a:t>–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Autofit/>
          </a:bodyPr>
          <a:lstStyle/>
          <a:p>
            <a:pPr marL="342900" marR="0" lvl="0" indent="-342900">
              <a:lnSpc>
                <a:spcPct val="107000"/>
              </a:lnSpc>
              <a:spcBef>
                <a:spcPts val="0"/>
              </a:spcBef>
              <a:spcAft>
                <a:spcPts val="800"/>
              </a:spcAft>
              <a:buFont typeface="Symbol" panose="05050102010706020507" pitchFamily="18" charset="2"/>
              <a:buChar char=""/>
            </a:pPr>
            <a:r>
              <a:rPr lang="en-US" sz="1600" kern="100" dirty="0">
                <a:effectLst/>
                <a:ea typeface="Aptos" panose="020B0004020202020204" pitchFamily="34" charset="0"/>
                <a:cs typeface="Times New Roman" panose="02020603050405020304" pitchFamily="18" charset="0"/>
              </a:rPr>
              <a:t>ACP maintains a robust “Counsel at First Appearance” program which ensures that all clients are represented at arraignment proceedings.  This program is utilized for those cases which were not assigned “pre-arraignment” and consists of:</a:t>
            </a:r>
          </a:p>
          <a:p>
            <a:pPr marL="742950" marR="0" lvl="1" indent="-285750">
              <a:lnSpc>
                <a:spcPct val="107000"/>
              </a:lnSpc>
              <a:spcBef>
                <a:spcPts val="0"/>
              </a:spcBef>
              <a:spcAft>
                <a:spcPts val="800"/>
              </a:spcAft>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“Attorneys of the Day” in twenty-three (23) large municipal Courts.  Attorneys are present during regular court appearances. </a:t>
            </a:r>
          </a:p>
          <a:p>
            <a:pPr marL="742950" marR="0" lvl="1" indent="-285750">
              <a:lnSpc>
                <a:spcPct val="107000"/>
              </a:lnSpc>
              <a:spcBef>
                <a:spcPts val="0"/>
              </a:spcBef>
              <a:spcAft>
                <a:spcPts val="800"/>
              </a:spcAft>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“Attorneys on Call” for regular court appearances in thirteen (13) smaller municipal  courts for regular court appearances and for “off hours” coverages in ALL courts.  “Off Hours” arraignments are divided into seven (7) geographic regions (including after-hours Adolescent Offender Arraignments at BPD HQ) and coverage is provided 24/7/365.  </a:t>
            </a:r>
          </a:p>
          <a:p>
            <a:pPr marL="742950" marR="0" lvl="1" indent="-285750">
              <a:lnSpc>
                <a:spcPct val="107000"/>
              </a:lnSpc>
              <a:spcBef>
                <a:spcPts val="0"/>
              </a:spcBef>
              <a:spcAft>
                <a:spcPts val="800"/>
              </a:spcAft>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Youth Part Daily “Attorneys on Call” handle daily appearances in Youth Part (Erie County Family Court.)</a:t>
            </a:r>
          </a:p>
          <a:p>
            <a:pPr marL="742950" marR="0" lvl="1" indent="-285750">
              <a:lnSpc>
                <a:spcPct val="107000"/>
              </a:lnSpc>
              <a:spcBef>
                <a:spcPts val="0"/>
              </a:spcBef>
              <a:spcAft>
                <a:spcPts val="800"/>
              </a:spcAft>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Superior Court “Attorneys of the Day” are present in Criminal Special Term to handle fugitive matters, warrant returns and arraignments on sealed indictment matters. </a:t>
            </a:r>
          </a:p>
          <a:p>
            <a:pPr marR="0" lvl="0">
              <a:lnSpc>
                <a:spcPct val="107000"/>
              </a:lnSpc>
              <a:spcBef>
                <a:spcPts val="0"/>
              </a:spcBef>
              <a:spcAft>
                <a:spcPts val="80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5006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6312-930B-9B8A-0CCA-F548EFDA1E23}"/>
              </a:ext>
            </a:extLst>
          </p:cNvPr>
          <p:cNvSpPr>
            <a:spLocks noGrp="1"/>
          </p:cNvSpPr>
          <p:nvPr>
            <p:ph type="title"/>
          </p:nvPr>
        </p:nvSpPr>
        <p:spPr/>
        <p:txBody>
          <a:bodyPr>
            <a:normAutofit/>
          </a:bodyPr>
          <a:lstStyle/>
          <a:p>
            <a:r>
              <a:rPr lang="en-US" dirty="0"/>
              <a:t>1.  The ECBA ACP - Origin</a:t>
            </a:r>
          </a:p>
        </p:txBody>
      </p:sp>
      <p:sp>
        <p:nvSpPr>
          <p:cNvPr id="3" name="Content Placeholder 2">
            <a:extLst>
              <a:ext uri="{FF2B5EF4-FFF2-40B4-BE49-F238E27FC236}">
                <a16:creationId xmlns:a16="http://schemas.microsoft.com/office/drawing/2014/main" id="{99772993-5D15-E795-6916-0E70483305E0}"/>
              </a:ext>
            </a:extLst>
          </p:cNvPr>
          <p:cNvSpPr>
            <a:spLocks noGrp="1"/>
          </p:cNvSpPr>
          <p:nvPr>
            <p:ph idx="1"/>
          </p:nvPr>
        </p:nvSpPr>
        <p:spPr>
          <a:xfrm>
            <a:off x="761799" y="2750126"/>
            <a:ext cx="10717438" cy="3261789"/>
          </a:xfrm>
        </p:spPr>
        <p:txBody>
          <a:bodyPr>
            <a:normAutofit/>
          </a:bodyPr>
          <a:lstStyle/>
          <a:p>
            <a:r>
              <a:rPr lang="en-US" dirty="0"/>
              <a:t>In 1962, the Bar Association of Erie County created the Assigned Counsel Program (ACP) to provide representation to indigent defendants who could not afford to pay for an attorney.  The first administrator was Joseph D. </a:t>
            </a:r>
            <a:r>
              <a:rPr lang="en-US" dirty="0" err="1"/>
              <a:t>Mintz</a:t>
            </a:r>
            <a:r>
              <a:rPr lang="en-US" dirty="0"/>
              <a:t>, who served for 20 years and went on to serve three decades on the State Supreme Court bench.</a:t>
            </a:r>
          </a:p>
          <a:p>
            <a:r>
              <a:rPr lang="en-US" dirty="0"/>
              <a:t>In 1963, the U.S. Supreme Court issued its ruling in </a:t>
            </a:r>
            <a:r>
              <a:rPr lang="en-US" i="1" dirty="0"/>
              <a:t>Gideon v. Wainwright</a:t>
            </a:r>
            <a:r>
              <a:rPr lang="en-US" dirty="0"/>
              <a:t> holding that the Sixth Amendment right to counsel could not be effectively denied by a State by reason of a defendant’s inability to pay for a lawyer. </a:t>
            </a:r>
          </a:p>
        </p:txBody>
      </p:sp>
    </p:spTree>
    <p:extLst>
      <p:ext uri="{BB962C8B-B14F-4D97-AF65-F5344CB8AC3E}">
        <p14:creationId xmlns:p14="http://schemas.microsoft.com/office/powerpoint/2010/main" val="419754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Criminal – Holistic Representation</a:t>
            </a:r>
            <a:endParaRPr lang="en-US" sz="1600" dirty="0"/>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lnSpcReduction="10000"/>
          </a:bodyPr>
          <a:lstStyle/>
          <a:p>
            <a:r>
              <a:rPr lang="en-US" sz="3600" dirty="0"/>
              <a:t>	“Holistic defense reduces the likelihood of a 	custodial sentence by 16% and expected 	sentence length by 24%, without increasing 	future crime.”</a:t>
            </a:r>
          </a:p>
          <a:p>
            <a:r>
              <a:rPr lang="en-US" sz="1800" dirty="0"/>
              <a:t>Anderson, et al, </a:t>
            </a:r>
            <a:r>
              <a:rPr lang="en-US" sz="1800" u="sng" dirty="0"/>
              <a:t>Holistic Representation: An Innovative Approach to Defending Poor Clients Can Reduce Incarceration and Save Taxpayers Dollars – Without Harm to Public Safety</a:t>
            </a:r>
            <a:r>
              <a:rPr lang="en-US" sz="1800" dirty="0"/>
              <a:t>, RAND Corporation (Jan. 11, 2019).</a:t>
            </a:r>
          </a:p>
        </p:txBody>
      </p:sp>
    </p:spTree>
    <p:extLst>
      <p:ext uri="{BB962C8B-B14F-4D97-AF65-F5344CB8AC3E}">
        <p14:creationId xmlns:p14="http://schemas.microsoft.com/office/powerpoint/2010/main" val="2494093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fontScale="90000"/>
          </a:bodyPr>
          <a:lstStyle/>
          <a:p>
            <a:r>
              <a:rPr lang="en-US" sz="3600" dirty="0"/>
              <a:t>4. How We Ensure High Quality Representation -    Criminal – Activities Re: Holistic Representation </a:t>
            </a:r>
            <a:r>
              <a:rPr lang="en-US" sz="1800" dirty="0"/>
              <a:t>–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pPr marR="0" lvl="0">
              <a:lnSpc>
                <a:spcPct val="107000"/>
              </a:lnSpc>
              <a:spcBef>
                <a:spcPts val="0"/>
              </a:spcBef>
              <a:spcAft>
                <a:spcPts val="800"/>
              </a:spcAft>
            </a:pPr>
            <a:r>
              <a:rPr lang="en-US" sz="1600" b="0" i="0" dirty="0">
                <a:solidFill>
                  <a:srgbClr val="333333"/>
                </a:solidFill>
                <a:effectLst/>
                <a:highlight>
                  <a:srgbClr val="FFFFFF"/>
                </a:highlight>
              </a:rPr>
              <a:t>Traditional public defense model: emphasis on criminal representation and courtroom advocacy by a single lawyer</a:t>
            </a:r>
          </a:p>
          <a:p>
            <a:pPr marR="0" lvl="0">
              <a:lnSpc>
                <a:spcPct val="107000"/>
              </a:lnSpc>
              <a:spcBef>
                <a:spcPts val="0"/>
              </a:spcBef>
              <a:spcAft>
                <a:spcPts val="800"/>
              </a:spcAft>
            </a:pPr>
            <a:r>
              <a:rPr lang="en-US" sz="1600" dirty="0">
                <a:solidFill>
                  <a:srgbClr val="333333"/>
                </a:solidFill>
                <a:highlight>
                  <a:srgbClr val="FFFFFF"/>
                </a:highlight>
              </a:rPr>
              <a:t>H</a:t>
            </a:r>
            <a:r>
              <a:rPr lang="en-US" sz="1600" b="0" i="0" dirty="0">
                <a:solidFill>
                  <a:srgbClr val="333333"/>
                </a:solidFill>
                <a:effectLst/>
                <a:highlight>
                  <a:srgbClr val="FFFFFF"/>
                </a:highlight>
              </a:rPr>
              <a:t>olistic defense model: defenders must address not only the case at hand but also the enmeshed, or collateral, legal consequences of criminal justice involvement (such as loss of employment, public housing, custody of one's children, and immigration status) and the underlying life circumstances and nonlegal issues that so often play a role in driving clients into the criminal justice system in the first place (such as drug addiction, mental illness, or family or housing instability). </a:t>
            </a:r>
          </a:p>
          <a:p>
            <a:pPr marR="0" lvl="0">
              <a:lnSpc>
                <a:spcPct val="107000"/>
              </a:lnSpc>
              <a:spcBef>
                <a:spcPts val="0"/>
              </a:spcBef>
              <a:spcAft>
                <a:spcPts val="800"/>
              </a:spcAft>
            </a:pPr>
            <a:r>
              <a:rPr lang="en-US" sz="1600" b="0" i="0" dirty="0">
                <a:solidFill>
                  <a:srgbClr val="333333"/>
                </a:solidFill>
                <a:effectLst/>
                <a:highlight>
                  <a:srgbClr val="FFFFFF"/>
                </a:highlight>
              </a:rPr>
              <a:t>Holistic representation requires an interdisciplinary team that includes not just criminal defense lawyers and related support staff (investigators and paralegals) but also civil, family, and immigration lawyers, as well as social workers and nonlawyer advocates — all working collectively and on an equal footing with each other.  </a:t>
            </a:r>
          </a:p>
          <a:p>
            <a:pPr marR="0" lvl="0">
              <a:lnSpc>
                <a:spcPct val="107000"/>
              </a:lnSpc>
              <a:spcBef>
                <a:spcPts val="0"/>
              </a:spcBef>
              <a:spcAft>
                <a:spcPts val="800"/>
              </a:spcAft>
            </a:pPr>
            <a:r>
              <a:rPr lang="en-US" sz="1600" dirty="0">
                <a:solidFill>
                  <a:srgbClr val="333333"/>
                </a:solidFill>
                <a:highlight>
                  <a:srgbClr val="FFFFFF"/>
                </a:highlight>
              </a:rPr>
              <a:t>The following slides outline how the ECBA ACP works to achieve this.</a:t>
            </a:r>
            <a:endParaRPr lang="en-US" sz="1600" b="0" i="0" dirty="0">
              <a:solidFill>
                <a:srgbClr val="333333"/>
              </a:solidFill>
              <a:effectLst/>
              <a:highlight>
                <a:srgbClr val="FFFFFF"/>
              </a:highlight>
            </a:endParaRPr>
          </a:p>
        </p:txBody>
      </p:sp>
    </p:spTree>
    <p:extLst>
      <p:ext uri="{BB962C8B-B14F-4D97-AF65-F5344CB8AC3E}">
        <p14:creationId xmlns:p14="http://schemas.microsoft.com/office/powerpoint/2010/main" val="3157570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fontScale="90000"/>
          </a:bodyPr>
          <a:lstStyle/>
          <a:p>
            <a:r>
              <a:rPr lang="en-US" sz="3600" dirty="0"/>
              <a:t>4. How We Ensure High Quality Representation -    Criminal – Activities Re: Holistic Representation </a:t>
            </a:r>
            <a:r>
              <a:rPr lang="en-US" sz="1800" dirty="0"/>
              <a:t>–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pPr marR="0" lvl="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of these activities are geared toward ensuring that our clients are of the highest priority.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ACP takes significant steps to ensure that each client entrusted to us for assignment receives representation that exceeds industry standards.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maintain programs that ensure expedited and often pre-arraignment assignment of cases to ensure attorney consultation at the earliest stages; limiting the possibility of evidence spoliation and ensuring the most positive resolutions available.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are in constant communication with our panelists through regular e-mails, cases conferences, panel alerts and live presentations on important issues.  </a:t>
            </a:r>
          </a:p>
          <a:p>
            <a:endParaRPr lang="en-US" dirty="0"/>
          </a:p>
        </p:txBody>
      </p:sp>
    </p:spTree>
    <p:extLst>
      <p:ext uri="{BB962C8B-B14F-4D97-AF65-F5344CB8AC3E}">
        <p14:creationId xmlns:p14="http://schemas.microsoft.com/office/powerpoint/2010/main" val="281287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fontScale="90000"/>
          </a:bodyPr>
          <a:lstStyle/>
          <a:p>
            <a:r>
              <a:rPr lang="en-US" sz="3600" dirty="0"/>
              <a:t>4. How We Ensure High Quality Representation -    Criminal – Activities Re: Holistic Representation </a:t>
            </a:r>
            <a:r>
              <a:rPr lang="en-US" sz="1800" dirty="0"/>
              <a:t>– cont’d</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lnSpcReduction="10000"/>
          </a:bodyPr>
          <a:lstStyle/>
          <a:p>
            <a:pPr marL="34290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Panel attorneys utilize our ACP Social Work Program for coordination of resources at the earliest possible stage of their cases.  Social workers are available for information gathering, resource location and coordination and support to attorneys/clients with special requirements.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Panel attorneys utilize our Mitigation Supervisor and ACP’s team of mitigation writers to gather information essential to obtaining the best possible disposition.</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Panel Attorneys are provided direct access to the Western New York Regional Immigration Assistance Center for case review and advice on cases with non-citizen clients.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Clients are provided opportunities for feedback through a dedicated website link and direct contact with the Deputy for QA. Client concerns relevant to their representation are handled on a priority basis.  </a:t>
            </a:r>
          </a:p>
        </p:txBody>
      </p:sp>
    </p:spTree>
    <p:extLst>
      <p:ext uri="{BB962C8B-B14F-4D97-AF65-F5344CB8AC3E}">
        <p14:creationId xmlns:p14="http://schemas.microsoft.com/office/powerpoint/2010/main" val="2825524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a:t>
            </a:r>
            <a:br>
              <a:rPr lang="en-US" sz="3600" dirty="0"/>
            </a:br>
            <a:r>
              <a:rPr lang="en-US" sz="3600" dirty="0"/>
              <a:t>     Family Court	</a:t>
            </a:r>
            <a:endParaRPr lang="en-US" sz="1800" dirty="0"/>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Autofit/>
          </a:bodyPr>
          <a:lstStyle/>
          <a:p>
            <a:pPr>
              <a:lnSpc>
                <a:spcPct val="100000"/>
              </a:lnSpc>
              <a:spcBef>
                <a:spcPts val="0"/>
              </a:spcBef>
            </a:pPr>
            <a:r>
              <a:rPr lang="en-US" sz="2000" kern="100" dirty="0">
                <a:effectLst/>
                <a:ea typeface="Aptos" panose="020B0004020202020204" pitchFamily="34" charset="0"/>
                <a:cs typeface="Times New Roman" panose="02020603050405020304" pitchFamily="18" charset="0"/>
              </a:rPr>
              <a:t>The ACP Family Court Division is a client centered program that strives to provide education, mentorship, resources, and other support to our panel so that the panel can provide outstanding representation to our indigent clients.</a:t>
            </a:r>
          </a:p>
          <a:p>
            <a:pPr marL="0" marR="0">
              <a:lnSpc>
                <a:spcPct val="100000"/>
              </a:lnSpc>
              <a:spcBef>
                <a:spcPts val="0"/>
              </a:spcBef>
            </a:pPr>
            <a:endParaRPr lang="en-US" sz="2000" kern="100" dirty="0">
              <a:effectLst/>
              <a:ea typeface="Aptos" panose="020B0004020202020204" pitchFamily="34" charset="0"/>
              <a:cs typeface="Times New Roman" panose="02020603050405020304" pitchFamily="18" charset="0"/>
            </a:endParaRPr>
          </a:p>
          <a:p>
            <a:pPr marR="0">
              <a:lnSpc>
                <a:spcPct val="100000"/>
              </a:lnSpc>
              <a:spcBef>
                <a:spcPts val="0"/>
              </a:spcBef>
            </a:pPr>
            <a:r>
              <a:rPr lang="en-US" sz="1800" kern="100" dirty="0">
                <a:effectLst/>
                <a:ea typeface="Aptos" panose="020B0004020202020204" pitchFamily="34" charset="0"/>
                <a:cs typeface="Times New Roman" panose="02020603050405020304" pitchFamily="18" charset="0"/>
              </a:rPr>
              <a:t>Training</a:t>
            </a:r>
          </a:p>
          <a:p>
            <a:pPr marL="285750" marR="0" indent="-285750">
              <a:lnSpc>
                <a:spcPct val="100000"/>
              </a:lnSpc>
              <a:spcBef>
                <a:spcPts val="0"/>
              </a:spcBef>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Annual, multi-part </a:t>
            </a:r>
            <a:r>
              <a:rPr lang="en-US" sz="1800" kern="100" dirty="0">
                <a:effectLst/>
                <a:ea typeface="Aptos" panose="020B0004020202020204" pitchFamily="34" charset="0"/>
                <a:cs typeface="Times New Roman" panose="02020603050405020304" pitchFamily="18" charset="0"/>
              </a:rPr>
              <a:t>training class that cover all aspects of family law practice including in-depth training on the substantive areas of law for FCA Articles 4, 5, 6, 8 and 10. </a:t>
            </a:r>
          </a:p>
          <a:p>
            <a:pPr marL="285750" marR="0" indent="-285750">
              <a:lnSpc>
                <a:spcPct val="100000"/>
              </a:lnSpc>
              <a:spcBef>
                <a:spcPts val="0"/>
              </a:spcBef>
              <a:buFont typeface="Arial" panose="020B0604020202020204" pitchFamily="34" charset="0"/>
              <a:buChar char="•"/>
            </a:pPr>
            <a:endParaRPr lang="en-US" sz="1800" kern="100" dirty="0">
              <a:ea typeface="Aptos" panose="020B0004020202020204" pitchFamily="34" charset="0"/>
              <a:cs typeface="Times New Roman" panose="02020603050405020304" pitchFamily="18" charset="0"/>
            </a:endParaRPr>
          </a:p>
          <a:p>
            <a:pPr marR="0">
              <a:lnSpc>
                <a:spcPct val="100000"/>
              </a:lnSpc>
              <a:spcBef>
                <a:spcPts val="0"/>
              </a:spcBef>
            </a:pPr>
            <a:r>
              <a:rPr lang="en-US" sz="1800" kern="100" dirty="0">
                <a:effectLst/>
                <a:ea typeface="Aptos" panose="020B0004020202020204" pitchFamily="34" charset="0"/>
                <a:cs typeface="Times New Roman" panose="02020603050405020304" pitchFamily="18" charset="0"/>
              </a:rPr>
              <a:t>Case Conferences</a:t>
            </a:r>
          </a:p>
          <a:p>
            <a:pPr marL="285750" marR="0" indent="-285750">
              <a:lnSpc>
                <a:spcPct val="100000"/>
              </a:lnSpc>
              <a:spcBef>
                <a:spcPts val="0"/>
              </a:spcBef>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There is a </a:t>
            </a:r>
            <a:r>
              <a:rPr lang="en-US" sz="1800" kern="100" dirty="0">
                <a:effectLst/>
                <a:ea typeface="Aptos" panose="020B0004020202020204" pitchFamily="34" charset="0"/>
                <a:cs typeface="Times New Roman" panose="02020603050405020304" pitchFamily="18" charset="0"/>
              </a:rPr>
              <a:t>monthly virtual case conference session where attorneys drop in to discuss issues with their cases, ask questions, and share their experiences. </a:t>
            </a:r>
          </a:p>
          <a:p>
            <a:pPr marL="285750" marR="0" indent="-285750">
              <a:lnSpc>
                <a:spcPct val="100000"/>
              </a:lnSpc>
              <a:spcBef>
                <a:spcPts val="0"/>
              </a:spcBef>
              <a:buFont typeface="Arial" panose="020B0604020202020204" pitchFamily="34" charset="0"/>
              <a:buChar char="•"/>
            </a:pPr>
            <a:endParaRPr lang="en-US" sz="1600" kern="100" dirty="0">
              <a:effectLst/>
              <a:ea typeface="Aptos" panose="020B0004020202020204" pitchFamily="34" charset="0"/>
              <a:cs typeface="Times New Roman" panose="02020603050405020304" pitchFamily="18" charset="0"/>
            </a:endParaRPr>
          </a:p>
          <a:p>
            <a:pPr marR="0">
              <a:lnSpc>
                <a:spcPct val="100000"/>
              </a:lnSpc>
              <a:spcBef>
                <a:spcPts val="0"/>
              </a:spcBef>
            </a:pPr>
            <a:endParaRPr lang="en-US" sz="1600" kern="100" dirty="0">
              <a:effectLst/>
              <a:ea typeface="Aptos" panose="020B0004020202020204" pitchFamily="34" charset="0"/>
              <a:cs typeface="Times New Roman" panose="02020603050405020304" pitchFamily="18" charset="0"/>
            </a:endParaRPr>
          </a:p>
          <a:p>
            <a:pPr marR="0">
              <a:lnSpc>
                <a:spcPct val="100000"/>
              </a:lnSpc>
              <a:spcBef>
                <a:spcPts val="0"/>
              </a:spcBef>
            </a:pPr>
            <a:endParaRPr lang="en-US" sz="1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77016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a:t>
            </a:r>
            <a:br>
              <a:rPr lang="en-US" sz="3600" dirty="0"/>
            </a:br>
            <a:r>
              <a:rPr lang="en-US" sz="3600" dirty="0"/>
              <a:t>     Family Court </a:t>
            </a:r>
            <a:r>
              <a:rPr lang="en-US" sz="1600" dirty="0"/>
              <a:t>– cont’d</a:t>
            </a:r>
            <a:r>
              <a:rPr lang="en-US" sz="3600" dirty="0"/>
              <a:t>	</a:t>
            </a:r>
            <a:endParaRPr lang="en-US" sz="1800" dirty="0"/>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a:xfrm>
            <a:off x="905397" y="3054926"/>
            <a:ext cx="10381205" cy="3261789"/>
          </a:xfrm>
        </p:spPr>
        <p:txBody>
          <a:bodyPr>
            <a:normAutofit fontScale="25000" lnSpcReduction="20000"/>
          </a:bodyPr>
          <a:lstStyle/>
          <a:p>
            <a:pPr marR="0">
              <a:lnSpc>
                <a:spcPct val="100000"/>
              </a:lnSpc>
              <a:spcBef>
                <a:spcPts val="0"/>
              </a:spcBef>
            </a:pPr>
            <a:r>
              <a:rPr lang="en-US" sz="6600" kern="100" dirty="0">
                <a:effectLst/>
                <a:ea typeface="Aptos" panose="020B0004020202020204" pitchFamily="34" charset="0"/>
                <a:cs typeface="Times New Roman" panose="02020603050405020304" pitchFamily="18" charset="0"/>
              </a:rPr>
              <a:t>Mentorship</a:t>
            </a:r>
          </a:p>
          <a:p>
            <a:pPr marL="285750" marR="0" indent="-285750">
              <a:lnSpc>
                <a:spcPct val="100000"/>
              </a:lnSpc>
              <a:spcBef>
                <a:spcPts val="0"/>
              </a:spcBef>
              <a:buFont typeface="Arial" panose="020B0604020202020204" pitchFamily="34" charset="0"/>
              <a:buChar char="•"/>
            </a:pPr>
            <a:r>
              <a:rPr lang="en-US" sz="6600" kern="100" dirty="0">
                <a:effectLst/>
                <a:ea typeface="Aptos" panose="020B0004020202020204" pitchFamily="34" charset="0"/>
                <a:cs typeface="Times New Roman" panose="02020603050405020304" pitchFamily="18" charset="0"/>
              </a:rPr>
              <a:t>No attorney is allowed to automatically join our panel.  Upon application and training an attorney is assigned a mentor and a small number of cases.  </a:t>
            </a:r>
          </a:p>
          <a:p>
            <a:pPr marR="0">
              <a:lnSpc>
                <a:spcPct val="100000"/>
              </a:lnSpc>
              <a:spcBef>
                <a:spcPts val="0"/>
              </a:spcBef>
            </a:pPr>
            <a:endParaRPr lang="en-US" sz="6600" kern="100" dirty="0">
              <a:effectLst/>
              <a:ea typeface="Aptos" panose="020B0004020202020204" pitchFamily="34" charset="0"/>
              <a:cs typeface="Times New Roman" panose="02020603050405020304" pitchFamily="18" charset="0"/>
            </a:endParaRPr>
          </a:p>
          <a:p>
            <a:pPr marL="285750" marR="0" indent="-285750">
              <a:lnSpc>
                <a:spcPct val="100000"/>
              </a:lnSpc>
              <a:spcBef>
                <a:spcPts val="0"/>
              </a:spcBef>
              <a:buFont typeface="Arial" panose="020B0604020202020204" pitchFamily="34" charset="0"/>
              <a:buChar char="•"/>
            </a:pPr>
            <a:r>
              <a:rPr lang="en-US" sz="6600" kern="100" dirty="0">
                <a:ea typeface="Aptos" panose="020B0004020202020204" pitchFamily="34" charset="0"/>
                <a:cs typeface="Times New Roman" panose="02020603050405020304" pitchFamily="18" charset="0"/>
              </a:rPr>
              <a:t>The </a:t>
            </a:r>
            <a:r>
              <a:rPr lang="en-US" sz="6600" kern="100" dirty="0">
                <a:effectLst/>
                <a:ea typeface="Aptos" panose="020B0004020202020204" pitchFamily="34" charset="0"/>
                <a:cs typeface="Times New Roman" panose="02020603050405020304" pitchFamily="18" charset="0"/>
              </a:rPr>
              <a:t>least experienced attorney starts with custody/visitation matters (Art 6); working with their mentor on every aspect of the case from the client interview to the ultimate resolution. </a:t>
            </a:r>
          </a:p>
          <a:p>
            <a:pPr marR="0">
              <a:lnSpc>
                <a:spcPct val="100000"/>
              </a:lnSpc>
              <a:spcBef>
                <a:spcPts val="0"/>
              </a:spcBef>
            </a:pPr>
            <a:endParaRPr lang="en-US" sz="6600" kern="100" dirty="0">
              <a:effectLst/>
              <a:ea typeface="Aptos" panose="020B0004020202020204" pitchFamily="34" charset="0"/>
              <a:cs typeface="Times New Roman" panose="02020603050405020304" pitchFamily="18" charset="0"/>
            </a:endParaRPr>
          </a:p>
          <a:p>
            <a:pPr marL="285750" marR="0" indent="-285750">
              <a:lnSpc>
                <a:spcPct val="100000"/>
              </a:lnSpc>
              <a:spcBef>
                <a:spcPts val="0"/>
              </a:spcBef>
              <a:buFont typeface="Arial" panose="020B0604020202020204" pitchFamily="34" charset="0"/>
              <a:buChar char="•"/>
            </a:pPr>
            <a:r>
              <a:rPr lang="en-US" sz="6600" kern="100" dirty="0">
                <a:ea typeface="Aptos" panose="020B0004020202020204" pitchFamily="34" charset="0"/>
                <a:cs typeface="Times New Roman" panose="02020603050405020304" pitchFamily="18" charset="0"/>
              </a:rPr>
              <a:t>Over time, they attorney is </a:t>
            </a:r>
            <a:r>
              <a:rPr lang="en-US" sz="6600" kern="100" dirty="0">
                <a:effectLst/>
                <a:ea typeface="Aptos" panose="020B0004020202020204" pitchFamily="34" charset="0"/>
                <a:cs typeface="Times New Roman" panose="02020603050405020304" pitchFamily="18" charset="0"/>
              </a:rPr>
              <a:t>exposed to the remaining types of Family Court cases (Article 4, 5 &amp; 8). </a:t>
            </a:r>
          </a:p>
          <a:p>
            <a:pPr marR="0">
              <a:lnSpc>
                <a:spcPct val="100000"/>
              </a:lnSpc>
              <a:spcBef>
                <a:spcPts val="0"/>
              </a:spcBef>
            </a:pPr>
            <a:endParaRPr lang="en-US" sz="6600" kern="100" dirty="0">
              <a:effectLst/>
              <a:ea typeface="Aptos" panose="020B0004020202020204" pitchFamily="34" charset="0"/>
              <a:cs typeface="Times New Roman" panose="02020603050405020304" pitchFamily="18" charset="0"/>
            </a:endParaRPr>
          </a:p>
          <a:p>
            <a:pPr marL="285750" marR="0" indent="-285750">
              <a:lnSpc>
                <a:spcPct val="100000"/>
              </a:lnSpc>
              <a:spcBef>
                <a:spcPts val="0"/>
              </a:spcBef>
              <a:buFont typeface="Arial" panose="020B0604020202020204" pitchFamily="34" charset="0"/>
              <a:buChar char="•"/>
            </a:pPr>
            <a:r>
              <a:rPr lang="en-US" sz="6400" kern="100" dirty="0">
                <a:effectLst/>
                <a:ea typeface="Aptos" panose="020B0004020202020204" pitchFamily="34" charset="0"/>
                <a:cs typeface="Times New Roman" panose="02020603050405020304" pitchFamily="18" charset="0"/>
              </a:rPr>
              <a:t>When the mentor is comfortable with the fact that the trainee is sufficiently prepared to work on their own, upon consultation with the Second Deputy the trainee is released and joins the panel.  The process generally takes approximately 18 months.  </a:t>
            </a:r>
          </a:p>
          <a:p>
            <a:pPr marR="0">
              <a:lnSpc>
                <a:spcPct val="100000"/>
              </a:lnSpc>
              <a:spcBef>
                <a:spcPts val="0"/>
              </a:spcBef>
            </a:pPr>
            <a:endParaRPr lang="en-US" sz="6400" kern="100" dirty="0">
              <a:effectLst/>
              <a:ea typeface="Aptos" panose="020B0004020202020204" pitchFamily="34" charset="0"/>
              <a:cs typeface="Times New Roman" panose="02020603050405020304" pitchFamily="18" charset="0"/>
            </a:endParaRPr>
          </a:p>
          <a:p>
            <a:pPr marL="285750" marR="0" indent="-285750">
              <a:lnSpc>
                <a:spcPct val="100000"/>
              </a:lnSpc>
              <a:spcBef>
                <a:spcPts val="0"/>
              </a:spcBef>
              <a:buFont typeface="Arial" panose="020B0604020202020204" pitchFamily="34" charset="0"/>
              <a:buChar char="•"/>
            </a:pPr>
            <a:r>
              <a:rPr lang="en-US" sz="6400" kern="100" dirty="0">
                <a:effectLst/>
                <a:ea typeface="Aptos" panose="020B0004020202020204" pitchFamily="34" charset="0"/>
                <a:cs typeface="Times New Roman" panose="02020603050405020304" pitchFamily="18" charset="0"/>
              </a:rPr>
              <a:t>After a trainee has been released and a significant time has passed the trainee may be invited or may apply to do Article 10 work.  If a trainee is accepted to the Article 10 panel they are monitored by the Second Deputy or the Deputy for Child Welfare in a manner like that of the original training.  </a:t>
            </a:r>
          </a:p>
          <a:p>
            <a:pPr marR="0">
              <a:lnSpc>
                <a:spcPct val="100000"/>
              </a:lnSpc>
              <a:spcBef>
                <a:spcPts val="0"/>
              </a:spcBef>
            </a:pPr>
            <a:endParaRPr lang="en-US" sz="6400" kern="100" dirty="0">
              <a:ea typeface="Aptos" panose="020B0004020202020204" pitchFamily="34" charset="0"/>
              <a:cs typeface="Times New Roman" panose="02020603050405020304" pitchFamily="18" charset="0"/>
            </a:endParaRPr>
          </a:p>
          <a:p>
            <a:pPr marR="0">
              <a:lnSpc>
                <a:spcPct val="100000"/>
              </a:lnSpc>
              <a:spcBef>
                <a:spcPts val="0"/>
              </a:spcBef>
            </a:pPr>
            <a:endParaRPr lang="en-US" sz="64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4490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a:t>
            </a:r>
            <a:br>
              <a:rPr lang="en-US" sz="3600" dirty="0"/>
            </a:br>
            <a:r>
              <a:rPr lang="en-US" sz="3600" dirty="0"/>
              <a:t>     Family Court </a:t>
            </a:r>
            <a:r>
              <a:rPr lang="en-US" sz="1600" dirty="0"/>
              <a:t>– cont’d</a:t>
            </a:r>
            <a:r>
              <a:rPr lang="en-US" sz="3600" dirty="0"/>
              <a:t>	</a:t>
            </a:r>
            <a:endParaRPr lang="en-US" sz="1800" dirty="0"/>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a:xfrm>
            <a:off x="905397" y="3054926"/>
            <a:ext cx="10381205" cy="3261789"/>
          </a:xfrm>
        </p:spPr>
        <p:txBody>
          <a:bodyPr>
            <a:normAutofit fontScale="25000" lnSpcReduction="20000"/>
          </a:bodyPr>
          <a:lstStyle/>
          <a:p>
            <a:pPr marR="0">
              <a:lnSpc>
                <a:spcPct val="100000"/>
              </a:lnSpc>
              <a:spcBef>
                <a:spcPts val="0"/>
              </a:spcBef>
            </a:pPr>
            <a:r>
              <a:rPr lang="en-US" sz="7200" kern="100" dirty="0">
                <a:effectLst/>
                <a:ea typeface="Aptos" panose="020B0004020202020204" pitchFamily="34" charset="0"/>
                <a:cs typeface="Times New Roman" panose="02020603050405020304" pitchFamily="18" charset="0"/>
              </a:rPr>
              <a:t>CLE </a:t>
            </a:r>
          </a:p>
          <a:p>
            <a:pPr marL="285750" marR="0" indent="-285750">
              <a:lnSpc>
                <a:spcPct val="100000"/>
              </a:lnSpc>
              <a:spcBef>
                <a:spcPts val="0"/>
              </a:spcBef>
              <a:buFont typeface="Arial" panose="020B0604020202020204" pitchFamily="34" charset="0"/>
              <a:buChar char="•"/>
            </a:pPr>
            <a:r>
              <a:rPr lang="en-US" sz="7200" kern="100" dirty="0">
                <a:ea typeface="Aptos" panose="020B0004020202020204" pitchFamily="34" charset="0"/>
                <a:cs typeface="Times New Roman" panose="02020603050405020304" pitchFamily="18" charset="0"/>
              </a:rPr>
              <a:t>T</a:t>
            </a:r>
            <a:r>
              <a:rPr lang="en-US" sz="7200" kern="100" dirty="0">
                <a:effectLst/>
                <a:ea typeface="Aptos" panose="020B0004020202020204" pitchFamily="34" charset="0"/>
                <a:cs typeface="Times New Roman" panose="02020603050405020304" pitchFamily="18" charset="0"/>
              </a:rPr>
              <a:t>hese cover a myriad of topics including appellate work, evidence issues, and case updates.  </a:t>
            </a:r>
          </a:p>
          <a:p>
            <a:pPr marL="285750" marR="0" indent="-285750">
              <a:lnSpc>
                <a:spcPct val="100000"/>
              </a:lnSpc>
              <a:spcBef>
                <a:spcPts val="0"/>
              </a:spcBef>
              <a:buFont typeface="Arial" panose="020B0604020202020204" pitchFamily="34" charset="0"/>
              <a:buChar char="•"/>
            </a:pPr>
            <a:r>
              <a:rPr lang="en-US" sz="7200" kern="100" dirty="0">
                <a:ea typeface="Aptos" panose="020B0004020202020204" pitchFamily="34" charset="0"/>
                <a:cs typeface="Times New Roman" panose="02020603050405020304" pitchFamily="18" charset="0"/>
              </a:rPr>
              <a:t>Cas</a:t>
            </a:r>
            <a:r>
              <a:rPr lang="en-US" sz="7200" kern="100" dirty="0">
                <a:effectLst/>
                <a:ea typeface="Aptos" panose="020B0004020202020204" pitchFamily="34" charset="0"/>
                <a:cs typeface="Times New Roman" panose="02020603050405020304" pitchFamily="18" charset="0"/>
              </a:rPr>
              <a:t>e updates are presented quarterly and encompass highlights from all four appellate decisions for the quarter. </a:t>
            </a:r>
          </a:p>
          <a:p>
            <a:pPr marR="0">
              <a:lnSpc>
                <a:spcPct val="100000"/>
              </a:lnSpc>
              <a:spcBef>
                <a:spcPts val="0"/>
              </a:spcBef>
            </a:pPr>
            <a:endParaRPr lang="en-US" sz="7200" kern="100" dirty="0">
              <a:ea typeface="Aptos" panose="020B0004020202020204" pitchFamily="34" charset="0"/>
              <a:cs typeface="Times New Roman" panose="02020603050405020304" pitchFamily="18" charset="0"/>
            </a:endParaRPr>
          </a:p>
          <a:p>
            <a:pPr marR="0">
              <a:lnSpc>
                <a:spcPct val="100000"/>
              </a:lnSpc>
              <a:spcBef>
                <a:spcPts val="0"/>
              </a:spcBef>
            </a:pPr>
            <a:r>
              <a:rPr lang="en-US" sz="7200" kern="100" dirty="0">
                <a:ea typeface="Aptos" panose="020B0004020202020204" pitchFamily="34" charset="0"/>
                <a:cs typeface="Times New Roman" panose="02020603050405020304" pitchFamily="18" charset="0"/>
              </a:rPr>
              <a:t>Networking</a:t>
            </a:r>
            <a:endParaRPr lang="en-US" sz="7200" kern="100" dirty="0">
              <a:effectLst/>
              <a:ea typeface="Aptos" panose="020B0004020202020204" pitchFamily="34" charset="0"/>
              <a:cs typeface="Times New Roman" panose="02020603050405020304" pitchFamily="18" charset="0"/>
            </a:endParaRPr>
          </a:p>
          <a:p>
            <a:pPr marL="285750" marR="0" indent="-285750">
              <a:lnSpc>
                <a:spcPct val="100000"/>
              </a:lnSpc>
              <a:spcBef>
                <a:spcPts val="0"/>
              </a:spcBef>
              <a:buFont typeface="Arial" panose="020B0604020202020204" pitchFamily="34" charset="0"/>
              <a:buChar char="•"/>
            </a:pPr>
            <a:r>
              <a:rPr lang="en-US" sz="7200" kern="100" dirty="0">
                <a:effectLst/>
                <a:ea typeface="Aptos" panose="020B0004020202020204" pitchFamily="34" charset="0"/>
                <a:cs typeface="Times New Roman" panose="02020603050405020304" pitchFamily="18" charset="0"/>
              </a:rPr>
              <a:t>The Second Deputy and the Deputy for Child Welfare remain in continuous contact with the Judges, confidential law clerks, court attorney referees, and support magistrates.  This allows us to maintain a positive relationship with the judiciary as well as determine if there are issues with any attorneys that need to be addressed.</a:t>
            </a:r>
          </a:p>
          <a:p>
            <a:pPr marR="0">
              <a:lnSpc>
                <a:spcPct val="100000"/>
              </a:lnSpc>
              <a:spcBef>
                <a:spcPts val="0"/>
              </a:spcBef>
            </a:pPr>
            <a:endParaRPr lang="en-US" sz="7200" kern="100" dirty="0">
              <a:effectLst/>
              <a:ea typeface="Aptos" panose="020B0004020202020204" pitchFamily="34" charset="0"/>
              <a:cs typeface="Times New Roman" panose="02020603050405020304" pitchFamily="18" charset="0"/>
            </a:endParaRPr>
          </a:p>
          <a:p>
            <a:pPr marL="285750" marR="0" indent="-285750">
              <a:lnSpc>
                <a:spcPct val="100000"/>
              </a:lnSpc>
              <a:spcBef>
                <a:spcPts val="0"/>
              </a:spcBef>
              <a:buFont typeface="Arial" panose="020B0604020202020204" pitchFamily="34" charset="0"/>
              <a:buChar char="•"/>
            </a:pPr>
            <a:r>
              <a:rPr lang="en-US" sz="7200" kern="100" dirty="0">
                <a:effectLst/>
                <a:ea typeface="Aptos" panose="020B0004020202020204" pitchFamily="34" charset="0"/>
                <a:cs typeface="Times New Roman" panose="02020603050405020304" pitchFamily="18" charset="0"/>
              </a:rPr>
              <a:t>They also represent ACP on the Court Improvement Project Committee, the Bar Association Practice &amp; Procedure Committee, as well as the ILS Family Court Standards Committee.</a:t>
            </a:r>
          </a:p>
          <a:p>
            <a:pPr marR="0">
              <a:lnSpc>
                <a:spcPct val="100000"/>
              </a:lnSpc>
              <a:spcBef>
                <a:spcPts val="0"/>
              </a:spcBef>
            </a:pPr>
            <a:endParaRPr lang="en-US" sz="64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58345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a:t>
            </a:r>
            <a:br>
              <a:rPr lang="en-US" sz="3600" dirty="0"/>
            </a:br>
            <a:r>
              <a:rPr lang="en-US" sz="3600" dirty="0"/>
              <a:t>     Family Court </a:t>
            </a:r>
            <a:r>
              <a:rPr lang="en-US" sz="1600" dirty="0"/>
              <a:t>– cont’d</a:t>
            </a:r>
            <a:r>
              <a:rPr lang="en-US" sz="3600" dirty="0"/>
              <a:t>	</a:t>
            </a:r>
            <a:endParaRPr lang="en-US" sz="1800" dirty="0"/>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a:xfrm>
            <a:off x="905397" y="3054926"/>
            <a:ext cx="10381205" cy="3261789"/>
          </a:xfrm>
        </p:spPr>
        <p:txBody>
          <a:bodyPr>
            <a:normAutofit fontScale="32500" lnSpcReduction="20000"/>
          </a:bodyPr>
          <a:lstStyle/>
          <a:p>
            <a:pPr>
              <a:lnSpc>
                <a:spcPct val="100000"/>
              </a:lnSpc>
              <a:spcBef>
                <a:spcPts val="0"/>
              </a:spcBef>
            </a:pPr>
            <a:r>
              <a:rPr lang="en-US" sz="6400" kern="100" dirty="0">
                <a:effectLst/>
                <a:ea typeface="Aptos" panose="020B0004020202020204" pitchFamily="34" charset="0"/>
                <a:cs typeface="Times New Roman" panose="02020603050405020304" pitchFamily="18" charset="0"/>
              </a:rPr>
              <a:t>Panel Review</a:t>
            </a:r>
          </a:p>
          <a:p>
            <a:pPr marL="285750" marR="0" indent="-285750">
              <a:lnSpc>
                <a:spcPct val="100000"/>
              </a:lnSpc>
              <a:spcBef>
                <a:spcPts val="0"/>
              </a:spcBef>
              <a:buFont typeface="Arial" panose="020B0604020202020204" pitchFamily="34" charset="0"/>
              <a:buChar char="•"/>
            </a:pPr>
            <a:r>
              <a:rPr lang="en-US" sz="6400" kern="100" dirty="0">
                <a:effectLst/>
                <a:ea typeface="Aptos" panose="020B0004020202020204" pitchFamily="34" charset="0"/>
                <a:cs typeface="Times New Roman" panose="02020603050405020304" pitchFamily="18" charset="0"/>
              </a:rPr>
              <a:t>Each year there is a review of one-third of the entire Family Court panel.  </a:t>
            </a:r>
          </a:p>
          <a:p>
            <a:pPr marL="285750" marR="0" indent="-285750">
              <a:lnSpc>
                <a:spcPct val="100000"/>
              </a:lnSpc>
              <a:spcBef>
                <a:spcPts val="0"/>
              </a:spcBef>
              <a:buFont typeface="Arial" panose="020B0604020202020204" pitchFamily="34" charset="0"/>
              <a:buChar char="•"/>
            </a:pPr>
            <a:r>
              <a:rPr lang="en-US" sz="6400" kern="100" dirty="0">
                <a:ea typeface="Aptos" panose="020B0004020202020204" pitchFamily="34" charset="0"/>
                <a:cs typeface="Times New Roman" panose="02020603050405020304" pitchFamily="18" charset="0"/>
              </a:rPr>
              <a:t>This process depends on interviews with j</a:t>
            </a:r>
            <a:r>
              <a:rPr lang="en-US" sz="6400" kern="100" dirty="0">
                <a:effectLst/>
                <a:ea typeface="Aptos" panose="020B0004020202020204" pitchFamily="34" charset="0"/>
                <a:cs typeface="Times New Roman" panose="02020603050405020304" pitchFamily="18" charset="0"/>
              </a:rPr>
              <a:t>udges, attorneys, and confidential law clerks about the panel member. And a random selection for case review. </a:t>
            </a:r>
          </a:p>
          <a:p>
            <a:pPr marR="0">
              <a:lnSpc>
                <a:spcPct val="100000"/>
              </a:lnSpc>
              <a:spcBef>
                <a:spcPts val="0"/>
              </a:spcBef>
            </a:pPr>
            <a:endParaRPr lang="en-US" sz="6400" kern="100" dirty="0">
              <a:ea typeface="Aptos" panose="020B0004020202020204" pitchFamily="34" charset="0"/>
              <a:cs typeface="Times New Roman" panose="02020603050405020304" pitchFamily="18" charset="0"/>
            </a:endParaRPr>
          </a:p>
          <a:p>
            <a:pPr>
              <a:lnSpc>
                <a:spcPct val="100000"/>
              </a:lnSpc>
              <a:spcBef>
                <a:spcPts val="0"/>
              </a:spcBef>
            </a:pPr>
            <a:r>
              <a:rPr lang="en-US" sz="6400" kern="100" dirty="0">
                <a:effectLst/>
                <a:ea typeface="Aptos" panose="020B0004020202020204" pitchFamily="34" charset="0"/>
                <a:cs typeface="Times New Roman" panose="02020603050405020304" pitchFamily="18" charset="0"/>
              </a:rPr>
              <a:t>Multi-Disciplinary Practice</a:t>
            </a:r>
          </a:p>
          <a:p>
            <a:pPr marL="285750" marR="0" indent="-285750">
              <a:lnSpc>
                <a:spcPct val="100000"/>
              </a:lnSpc>
              <a:spcBef>
                <a:spcPts val="0"/>
              </a:spcBef>
              <a:buFont typeface="Arial" panose="020B0604020202020204" pitchFamily="34" charset="0"/>
              <a:buChar char="•"/>
            </a:pPr>
            <a:r>
              <a:rPr lang="en-US" sz="6400" kern="100" dirty="0">
                <a:effectLst/>
                <a:ea typeface="Aptos" panose="020B0004020202020204" pitchFamily="34" charset="0"/>
                <a:cs typeface="Times New Roman" panose="02020603050405020304" pitchFamily="18" charset="0"/>
              </a:rPr>
              <a:t>There are two Family Court social workers who work with our panel members in a multi-disciplinary fashion to support the client in a holistic fashion that extends beyond the legal issues which have brought them into the system.  </a:t>
            </a:r>
          </a:p>
          <a:p>
            <a:pPr marL="285750" marR="0" indent="-285750">
              <a:lnSpc>
                <a:spcPct val="100000"/>
              </a:lnSpc>
              <a:spcBef>
                <a:spcPts val="0"/>
              </a:spcBef>
              <a:buFont typeface="Arial" panose="020B0604020202020204" pitchFamily="34" charset="0"/>
              <a:buChar char="•"/>
            </a:pPr>
            <a:endParaRPr lang="en-US" sz="6400" kern="100" dirty="0">
              <a:ea typeface="Aptos" panose="020B0004020202020204" pitchFamily="34" charset="0"/>
              <a:cs typeface="Times New Roman" panose="02020603050405020304" pitchFamily="18" charset="0"/>
            </a:endParaRPr>
          </a:p>
          <a:p>
            <a:pPr marL="285750" marR="0" indent="-285750">
              <a:lnSpc>
                <a:spcPct val="100000"/>
              </a:lnSpc>
              <a:spcBef>
                <a:spcPts val="0"/>
              </a:spcBef>
              <a:buFont typeface="Arial" panose="020B0604020202020204" pitchFamily="34" charset="0"/>
              <a:buChar char="•"/>
            </a:pPr>
            <a:r>
              <a:rPr lang="en-US" sz="6400" kern="100" dirty="0">
                <a:effectLst/>
                <a:ea typeface="Aptos" panose="020B0004020202020204" pitchFamily="34" charset="0"/>
                <a:cs typeface="Times New Roman" panose="02020603050405020304" pitchFamily="18" charset="0"/>
              </a:rPr>
              <a:t>We provide contract investigators and other experts to aid the practitioner in building their case to provide the best representation possible for our indigent clients.</a:t>
            </a:r>
          </a:p>
          <a:p>
            <a:pPr marR="0">
              <a:lnSpc>
                <a:spcPct val="100000"/>
              </a:lnSpc>
              <a:spcBef>
                <a:spcPts val="0"/>
              </a:spcBef>
            </a:pPr>
            <a:endParaRPr lang="en-US" sz="64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38765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a:t>
            </a:r>
            <a:br>
              <a:rPr lang="en-US" sz="3600" dirty="0"/>
            </a:br>
            <a:r>
              <a:rPr lang="en-US" sz="3600" dirty="0"/>
              <a:t>     Family Court </a:t>
            </a:r>
            <a:r>
              <a:rPr lang="en-US" sz="1600" dirty="0"/>
              <a:t>– cont’d</a:t>
            </a:r>
            <a:r>
              <a:rPr lang="en-US" sz="3600" dirty="0"/>
              <a:t>	</a:t>
            </a:r>
            <a:endParaRPr lang="en-US" sz="1800" dirty="0"/>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Autofit/>
          </a:bodyPr>
          <a:lstStyle/>
          <a:p>
            <a:pPr marR="0">
              <a:lnSpc>
                <a:spcPct val="100000"/>
              </a:lnSpc>
              <a:spcBef>
                <a:spcPts val="0"/>
              </a:spcBef>
            </a:pPr>
            <a:r>
              <a:rPr lang="en-US" sz="1600" kern="100" dirty="0">
                <a:effectLst/>
                <a:ea typeface="Aptos" panose="020B0004020202020204" pitchFamily="34" charset="0"/>
                <a:cs typeface="Times New Roman" panose="02020603050405020304" pitchFamily="18" charset="0"/>
              </a:rPr>
              <a:t>Complaints</a:t>
            </a:r>
          </a:p>
          <a:p>
            <a:pPr marL="285750" marR="0" indent="-285750">
              <a:lnSpc>
                <a:spcPct val="100000"/>
              </a:lnSpc>
              <a:spcBef>
                <a:spcPts val="0"/>
              </a:spcBef>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A</a:t>
            </a:r>
            <a:r>
              <a:rPr lang="en-US" sz="1600" kern="100" dirty="0">
                <a:effectLst/>
                <a:ea typeface="Aptos" panose="020B0004020202020204" pitchFamily="34" charset="0"/>
                <a:cs typeface="Times New Roman" panose="02020603050405020304" pitchFamily="18" charset="0"/>
              </a:rPr>
              <a:t>ll client complaints receive individualized attention.  Each complaint is investigated and where appropriate action is taken including the re-assignment of a matter.</a:t>
            </a:r>
          </a:p>
          <a:p>
            <a:pPr marL="0" marR="0">
              <a:lnSpc>
                <a:spcPct val="107000"/>
              </a:lnSpc>
              <a:spcBef>
                <a:spcPts val="0"/>
              </a:spcBef>
              <a:spcAft>
                <a:spcPts val="800"/>
              </a:spcAft>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Article 10 Pre-Petition Practice</a:t>
            </a:r>
          </a:p>
          <a:p>
            <a:pPr marL="0" marR="0">
              <a:lnSpc>
                <a:spcPct val="107000"/>
              </a:lnSpc>
              <a:spcBef>
                <a:spcPts val="0"/>
              </a:spcBef>
              <a:spcAft>
                <a:spcPts val="800"/>
              </a:spcAft>
            </a:pPr>
            <a:r>
              <a:rPr lang="en-US" sz="1600" kern="100" dirty="0">
                <a:latin typeface="Aptos" panose="020B0004020202020204" pitchFamily="34" charset="0"/>
                <a:ea typeface="Aptos" panose="020B0004020202020204" pitchFamily="34" charset="0"/>
                <a:cs typeface="Times New Roman" panose="02020603050405020304" pitchFamily="18" charset="0"/>
              </a:rPr>
              <a:t>The Redlich Horowitz Fund grant has given us the resources to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intervene at the investigatory stage of an abuse/neglect matter.  This process has allowed us to represent people before court intervention even occurs.  Even though the program is relatively new, we have managed to keep over sixty families intact and out of the court system.  We anticipate that this program will continue to grow and yield even more impressive results.</a:t>
            </a:r>
          </a:p>
          <a:p>
            <a:pPr marL="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652610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4. How We Ensure High Quality Representation -       </a:t>
            </a:r>
            <a:br>
              <a:rPr lang="en-US" sz="3600" dirty="0"/>
            </a:br>
            <a:r>
              <a:rPr lang="en-US" sz="3600" dirty="0"/>
              <a:t>     Family Court </a:t>
            </a:r>
            <a:r>
              <a:rPr lang="en-US" sz="1600" dirty="0"/>
              <a:t>– cont’d</a:t>
            </a:r>
            <a:r>
              <a:rPr lang="en-US" sz="3600" dirty="0"/>
              <a:t>	</a:t>
            </a:r>
            <a:endParaRPr lang="en-US" sz="1800" dirty="0"/>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Autofit/>
          </a:bodyPr>
          <a:lstStyle/>
          <a:p>
            <a:pPr marL="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Article 10 AOD Program</a:t>
            </a:r>
          </a:p>
          <a:p>
            <a:pPr marL="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There is a daily AOD program whereby 2 attorneys are available to represent any Art 10 clients who come into court for arraignment.  There is no person in Erie County  accused of abuse and/or neglect who comes to court and is unrepresented from the outset of the case.  This innovation was a game changer for clients who previously came to court facing the possible immediate removal of their children without the benefit of counsel.</a:t>
            </a:r>
          </a:p>
          <a:p>
            <a:pPr marL="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We have recently made this process even more client friendly in that we have forged a working agreement with DSS whereby we are notified immediately by DSS that a Petition is being filed.  Additionally, they are providing us with contact information for the client so that we can have access to the client before a court session.  This gives the attorney a chance to be better prepared to effectively represent the client at the initial appearance where removal of children from the home is a possibility.</a:t>
            </a:r>
          </a:p>
        </p:txBody>
      </p:sp>
    </p:spTree>
    <p:extLst>
      <p:ext uri="{BB962C8B-B14F-4D97-AF65-F5344CB8AC3E}">
        <p14:creationId xmlns:p14="http://schemas.microsoft.com/office/powerpoint/2010/main" val="82581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1C4D-E6E1-0098-830F-A261F1FC3971}"/>
              </a:ext>
            </a:extLst>
          </p:cNvPr>
          <p:cNvSpPr>
            <a:spLocks noGrp="1"/>
          </p:cNvSpPr>
          <p:nvPr>
            <p:ph type="title"/>
          </p:nvPr>
        </p:nvSpPr>
        <p:spPr/>
        <p:txBody>
          <a:bodyPr>
            <a:normAutofit/>
          </a:bodyPr>
          <a:lstStyle/>
          <a:p>
            <a:r>
              <a:rPr lang="en-US" dirty="0"/>
              <a:t>1.  The ECBA ACP - Its History As a Model</a:t>
            </a:r>
          </a:p>
        </p:txBody>
      </p:sp>
      <p:sp>
        <p:nvSpPr>
          <p:cNvPr id="3" name="Content Placeholder 2">
            <a:extLst>
              <a:ext uri="{FF2B5EF4-FFF2-40B4-BE49-F238E27FC236}">
                <a16:creationId xmlns:a16="http://schemas.microsoft.com/office/drawing/2014/main" id="{A019D52D-AB04-F91B-0CEF-16937E9D8F40}"/>
              </a:ext>
            </a:extLst>
          </p:cNvPr>
          <p:cNvSpPr>
            <a:spLocks noGrp="1"/>
          </p:cNvSpPr>
          <p:nvPr>
            <p:ph idx="1"/>
          </p:nvPr>
        </p:nvSpPr>
        <p:spPr/>
        <p:txBody>
          <a:bodyPr>
            <a:normAutofit fontScale="92500" lnSpcReduction="10000"/>
          </a:bodyPr>
          <a:lstStyle/>
          <a:p>
            <a:r>
              <a:rPr lang="en-US" sz="2400" dirty="0"/>
              <a:t>Erie County was  already ahead of the rest of the state and country.  Following </a:t>
            </a:r>
            <a:r>
              <a:rPr lang="en-US" sz="2400" i="1" dirty="0"/>
              <a:t>Gideon</a:t>
            </a:r>
            <a:r>
              <a:rPr lang="en-US" sz="2400" dirty="0"/>
              <a:t>, the ECBA ACP became the model for similar programs throughout the state and across the nation. </a:t>
            </a:r>
          </a:p>
          <a:p>
            <a:r>
              <a:rPr lang="en-US" sz="2400" dirty="0"/>
              <a:t>Erie County hosted the 1964 National Legal Aid and Defender Association Conference, in recognition of the great contributions to public interest law made by Buffalo and WNY attorneys.  </a:t>
            </a:r>
          </a:p>
          <a:p>
            <a:r>
              <a:rPr lang="en-US" sz="2400" dirty="0"/>
              <a:t>By 1967, both Rochester and Syracuse had developed programs modeled on the  ECBA’s legal aid system for indigent people.</a:t>
            </a:r>
          </a:p>
          <a:p>
            <a:endParaRPr lang="en-US" dirty="0"/>
          </a:p>
        </p:txBody>
      </p:sp>
    </p:spTree>
    <p:extLst>
      <p:ext uri="{BB962C8B-B14F-4D97-AF65-F5344CB8AC3E}">
        <p14:creationId xmlns:p14="http://schemas.microsoft.com/office/powerpoint/2010/main" val="1631438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56DD-F01C-C6B9-16E1-E1689005BAE0}"/>
              </a:ext>
            </a:extLst>
          </p:cNvPr>
          <p:cNvSpPr>
            <a:spLocks noGrp="1"/>
          </p:cNvSpPr>
          <p:nvPr>
            <p:ph type="title"/>
          </p:nvPr>
        </p:nvSpPr>
        <p:spPr/>
        <p:txBody>
          <a:bodyPr>
            <a:normAutofit fontScale="90000"/>
          </a:bodyPr>
          <a:lstStyle/>
          <a:p>
            <a:r>
              <a:rPr lang="en-US" dirty="0"/>
              <a:t>5.  The Cost of the Program: </a:t>
            </a:r>
            <a:br>
              <a:rPr lang="en-US" dirty="0"/>
            </a:br>
            <a:r>
              <a:rPr lang="en-US" dirty="0"/>
              <a:t>                   Administrative Expense Ratio</a:t>
            </a:r>
          </a:p>
        </p:txBody>
      </p:sp>
      <p:sp>
        <p:nvSpPr>
          <p:cNvPr id="3" name="Content Placeholder 2">
            <a:extLst>
              <a:ext uri="{FF2B5EF4-FFF2-40B4-BE49-F238E27FC236}">
                <a16:creationId xmlns:a16="http://schemas.microsoft.com/office/drawing/2014/main" id="{C390C26E-18E6-ACCF-0CBA-986D0F549FA4}"/>
              </a:ext>
            </a:extLst>
          </p:cNvPr>
          <p:cNvSpPr>
            <a:spLocks noGrp="1"/>
          </p:cNvSpPr>
          <p:nvPr>
            <p:ph idx="1"/>
          </p:nvPr>
        </p:nvSpPr>
        <p:spPr/>
        <p:txBody>
          <a:bodyPr>
            <a:normAutofit fontScale="47500" lnSpcReduction="20000"/>
          </a:bodyPr>
          <a:lstStyle/>
          <a:p>
            <a:pPr algn="ctr"/>
            <a:endParaRPr lang="en-US" dirty="0"/>
          </a:p>
          <a:p>
            <a:pPr algn="ctr"/>
            <a:r>
              <a:rPr lang="en-US" sz="8000" dirty="0"/>
              <a:t>2023 (most recent audit): </a:t>
            </a:r>
            <a:r>
              <a:rPr lang="en-US" sz="8000" dirty="0">
                <a:highlight>
                  <a:srgbClr val="FFFF00"/>
                </a:highlight>
              </a:rPr>
              <a:t>6.2%</a:t>
            </a:r>
            <a:r>
              <a:rPr lang="en-US" sz="8000" dirty="0"/>
              <a:t> - which means that 93.8% of funding is spent to operate our program.</a:t>
            </a:r>
          </a:p>
          <a:p>
            <a:pPr algn="ctr"/>
            <a:endParaRPr lang="en-US" sz="2600" dirty="0"/>
          </a:p>
          <a:p>
            <a:pPr algn="ctr"/>
            <a:r>
              <a:rPr lang="en-US" sz="7700" dirty="0"/>
              <a:t>Prior to $158 rate: 2022 (audited figure) – 8.0%</a:t>
            </a:r>
          </a:p>
        </p:txBody>
      </p:sp>
    </p:spTree>
    <p:extLst>
      <p:ext uri="{BB962C8B-B14F-4D97-AF65-F5344CB8AC3E}">
        <p14:creationId xmlns:p14="http://schemas.microsoft.com/office/powerpoint/2010/main" val="4146635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7D53-70D2-F0EB-0952-6B66F5E615EE}"/>
              </a:ext>
            </a:extLst>
          </p:cNvPr>
          <p:cNvSpPr>
            <a:spLocks noGrp="1"/>
          </p:cNvSpPr>
          <p:nvPr>
            <p:ph type="title"/>
          </p:nvPr>
        </p:nvSpPr>
        <p:spPr/>
        <p:txBody>
          <a:bodyPr>
            <a:normAutofit/>
          </a:bodyPr>
          <a:lstStyle/>
          <a:p>
            <a:r>
              <a:rPr lang="en-US" sz="3600" dirty="0"/>
              <a:t>5.  The Cost of the Program: Funding Sources: 2022</a:t>
            </a:r>
          </a:p>
        </p:txBody>
      </p:sp>
      <p:graphicFrame>
        <p:nvGraphicFramePr>
          <p:cNvPr id="6" name="Chart 5">
            <a:extLst>
              <a:ext uri="{FF2B5EF4-FFF2-40B4-BE49-F238E27FC236}">
                <a16:creationId xmlns:a16="http://schemas.microsoft.com/office/drawing/2014/main" id="{B0AF5E81-C69B-0DE0-E04A-03A6B85885A3}"/>
              </a:ext>
            </a:extLst>
          </p:cNvPr>
          <p:cNvGraphicFramePr>
            <a:graphicFrameLocks/>
          </p:cNvGraphicFramePr>
          <p:nvPr>
            <p:extLst>
              <p:ext uri="{D42A27DB-BD31-4B8C-83A1-F6EECF244321}">
                <p14:modId xmlns:p14="http://schemas.microsoft.com/office/powerpoint/2010/main" val="49059426"/>
              </p:ext>
            </p:extLst>
          </p:nvPr>
        </p:nvGraphicFramePr>
        <p:xfrm>
          <a:off x="4386775" y="3009106"/>
          <a:ext cx="5643490"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007488A7-3AF7-F368-ED82-3DFDC7F05006}"/>
              </a:ext>
            </a:extLst>
          </p:cNvPr>
          <p:cNvSpPr>
            <a:spLocks noGrp="1"/>
          </p:cNvSpPr>
          <p:nvPr>
            <p:ph idx="1"/>
          </p:nvPr>
        </p:nvSpPr>
        <p:spPr/>
        <p:txBody>
          <a:bodyPr/>
          <a:lstStyle/>
          <a:p>
            <a:endParaRPr lang="en-US" dirty="0"/>
          </a:p>
          <a:p>
            <a:r>
              <a:rPr lang="en-US" dirty="0">
                <a:solidFill>
                  <a:srgbClr val="171AA9"/>
                </a:solidFill>
              </a:rPr>
              <a:t>Erie County</a:t>
            </a:r>
            <a:r>
              <a:rPr lang="en-US" dirty="0"/>
              <a:t> - 62%</a:t>
            </a:r>
          </a:p>
          <a:p>
            <a:r>
              <a:rPr lang="en-US" dirty="0">
                <a:solidFill>
                  <a:srgbClr val="EC8514"/>
                </a:solidFill>
              </a:rPr>
              <a:t>ILS</a:t>
            </a:r>
            <a:r>
              <a:rPr lang="en-US" dirty="0"/>
              <a:t> - 37%</a:t>
            </a:r>
          </a:p>
          <a:p>
            <a:r>
              <a:rPr lang="en-US" dirty="0">
                <a:solidFill>
                  <a:srgbClr val="00B050"/>
                </a:solidFill>
              </a:rPr>
              <a:t>NYS DCJS</a:t>
            </a:r>
            <a:r>
              <a:rPr lang="en-US" dirty="0"/>
              <a:t> - .88%</a:t>
            </a:r>
          </a:p>
          <a:p>
            <a:r>
              <a:rPr lang="en-US" dirty="0">
                <a:solidFill>
                  <a:srgbClr val="00B0F0"/>
                </a:solidFill>
              </a:rPr>
              <a:t>Other</a:t>
            </a:r>
            <a:r>
              <a:rPr lang="en-US" dirty="0"/>
              <a:t> - .44%</a:t>
            </a:r>
          </a:p>
          <a:p>
            <a:r>
              <a:rPr lang="en-US" b="1" dirty="0"/>
              <a:t>Total</a:t>
            </a:r>
            <a:r>
              <a:rPr lang="en-US" dirty="0"/>
              <a:t>: $14,783,735</a:t>
            </a:r>
          </a:p>
          <a:p>
            <a:endParaRPr lang="en-US" dirty="0"/>
          </a:p>
        </p:txBody>
      </p:sp>
      <p:graphicFrame>
        <p:nvGraphicFramePr>
          <p:cNvPr id="10" name="Chart 9">
            <a:extLst>
              <a:ext uri="{FF2B5EF4-FFF2-40B4-BE49-F238E27FC236}">
                <a16:creationId xmlns:a16="http://schemas.microsoft.com/office/drawing/2014/main" id="{B0AF5E81-C69B-0DE0-E04A-03A6B85885A3}"/>
              </a:ext>
            </a:extLst>
          </p:cNvPr>
          <p:cNvGraphicFramePr>
            <a:graphicFrameLocks/>
          </p:cNvGraphicFramePr>
          <p:nvPr>
            <p:extLst>
              <p:ext uri="{D42A27DB-BD31-4B8C-83A1-F6EECF244321}">
                <p14:modId xmlns:p14="http://schemas.microsoft.com/office/powerpoint/2010/main" val="4180936182"/>
              </p:ext>
            </p:extLst>
          </p:nvPr>
        </p:nvGraphicFramePr>
        <p:xfrm>
          <a:off x="4386774" y="3009106"/>
          <a:ext cx="5643490" cy="3262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B0AF5E81-C69B-0DE0-E04A-03A6B85885A3}"/>
              </a:ext>
            </a:extLst>
          </p:cNvPr>
          <p:cNvGraphicFramePr>
            <a:graphicFrameLocks/>
          </p:cNvGraphicFramePr>
          <p:nvPr>
            <p:extLst>
              <p:ext uri="{D42A27DB-BD31-4B8C-83A1-F6EECF244321}">
                <p14:modId xmlns:p14="http://schemas.microsoft.com/office/powerpoint/2010/main" val="4291745518"/>
              </p:ext>
            </p:extLst>
          </p:nvPr>
        </p:nvGraphicFramePr>
        <p:xfrm>
          <a:off x="3810000" y="20574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B0AF5E81-C69B-0DE0-E04A-03A6B85885A3}"/>
              </a:ext>
            </a:extLst>
          </p:cNvPr>
          <p:cNvGraphicFramePr>
            <a:graphicFrameLocks/>
          </p:cNvGraphicFramePr>
          <p:nvPr>
            <p:extLst>
              <p:ext uri="{D42A27DB-BD31-4B8C-83A1-F6EECF244321}">
                <p14:modId xmlns:p14="http://schemas.microsoft.com/office/powerpoint/2010/main" val="469899795"/>
              </p:ext>
            </p:extLst>
          </p:nvPr>
        </p:nvGraphicFramePr>
        <p:xfrm>
          <a:off x="4386774" y="3009106"/>
          <a:ext cx="5643489" cy="32623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3118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7D53-70D2-F0EB-0952-6B66F5E615EE}"/>
              </a:ext>
            </a:extLst>
          </p:cNvPr>
          <p:cNvSpPr>
            <a:spLocks noGrp="1"/>
          </p:cNvSpPr>
          <p:nvPr>
            <p:ph type="title"/>
          </p:nvPr>
        </p:nvSpPr>
        <p:spPr/>
        <p:txBody>
          <a:bodyPr>
            <a:normAutofit fontScale="90000"/>
          </a:bodyPr>
          <a:lstStyle/>
          <a:p>
            <a:r>
              <a:rPr lang="en-US" sz="4000" dirty="0"/>
              <a:t>5.  The Cost of the Program: Funding Sources 2023</a:t>
            </a:r>
            <a:br>
              <a:rPr lang="en-US" sz="4000" dirty="0"/>
            </a:br>
            <a:r>
              <a:rPr lang="en-US" sz="2400" dirty="0"/>
              <a:t>          The year of the rate increase from $60/$75 to $158</a:t>
            </a:r>
          </a:p>
        </p:txBody>
      </p:sp>
      <p:graphicFrame>
        <p:nvGraphicFramePr>
          <p:cNvPr id="6" name="Chart 5">
            <a:extLst>
              <a:ext uri="{FF2B5EF4-FFF2-40B4-BE49-F238E27FC236}">
                <a16:creationId xmlns:a16="http://schemas.microsoft.com/office/drawing/2014/main" id="{B0AF5E81-C69B-0DE0-E04A-03A6B85885A3}"/>
              </a:ext>
            </a:extLst>
          </p:cNvPr>
          <p:cNvGraphicFramePr>
            <a:graphicFrameLocks/>
          </p:cNvGraphicFramePr>
          <p:nvPr>
            <p:extLst>
              <p:ext uri="{D42A27DB-BD31-4B8C-83A1-F6EECF244321}">
                <p14:modId xmlns:p14="http://schemas.microsoft.com/office/powerpoint/2010/main" val="1255263912"/>
              </p:ext>
            </p:extLst>
          </p:nvPr>
        </p:nvGraphicFramePr>
        <p:xfrm>
          <a:off x="4386775" y="3009106"/>
          <a:ext cx="5643490"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007488A7-3AF7-F368-ED82-3DFDC7F05006}"/>
              </a:ext>
            </a:extLst>
          </p:cNvPr>
          <p:cNvSpPr>
            <a:spLocks noGrp="1"/>
          </p:cNvSpPr>
          <p:nvPr>
            <p:ph idx="1"/>
          </p:nvPr>
        </p:nvSpPr>
        <p:spPr/>
        <p:txBody>
          <a:bodyPr>
            <a:normAutofit lnSpcReduction="10000"/>
          </a:bodyPr>
          <a:lstStyle/>
          <a:p>
            <a:endParaRPr lang="en-US" dirty="0"/>
          </a:p>
          <a:p>
            <a:r>
              <a:rPr lang="en-US" dirty="0">
                <a:solidFill>
                  <a:srgbClr val="171AA9"/>
                </a:solidFill>
              </a:rPr>
              <a:t>Erie County</a:t>
            </a:r>
            <a:r>
              <a:rPr lang="en-US" dirty="0"/>
              <a:t> (net) – 64%</a:t>
            </a:r>
          </a:p>
          <a:p>
            <a:r>
              <a:rPr lang="en-US" dirty="0">
                <a:solidFill>
                  <a:srgbClr val="EC8514"/>
                </a:solidFill>
              </a:rPr>
              <a:t>ILS</a:t>
            </a:r>
            <a:r>
              <a:rPr lang="en-US" dirty="0"/>
              <a:t> – 33%</a:t>
            </a:r>
          </a:p>
          <a:p>
            <a:r>
              <a:rPr lang="en-US" dirty="0">
                <a:solidFill>
                  <a:srgbClr val="00B050"/>
                </a:solidFill>
              </a:rPr>
              <a:t>NYS DCJS</a:t>
            </a:r>
            <a:r>
              <a:rPr lang="en-US" dirty="0"/>
              <a:t> - .56%</a:t>
            </a:r>
          </a:p>
          <a:p>
            <a:r>
              <a:rPr lang="en-US" sz="2000" dirty="0">
                <a:solidFill>
                  <a:srgbClr val="00B0F0"/>
                </a:solidFill>
              </a:rPr>
              <a:t>Redlich Horowitz Fund</a:t>
            </a:r>
            <a:r>
              <a:rPr lang="en-US" sz="2000" dirty="0"/>
              <a:t> - .74%</a:t>
            </a:r>
          </a:p>
          <a:p>
            <a:r>
              <a:rPr lang="en-US" dirty="0">
                <a:solidFill>
                  <a:schemeClr val="accent1">
                    <a:lumMod val="75000"/>
                  </a:schemeClr>
                </a:solidFill>
              </a:rPr>
              <a:t>Other</a:t>
            </a:r>
            <a:r>
              <a:rPr lang="en-US" dirty="0"/>
              <a:t> – 1.08%</a:t>
            </a:r>
          </a:p>
          <a:p>
            <a:r>
              <a:rPr lang="en-US" b="1" dirty="0"/>
              <a:t>Total:</a:t>
            </a:r>
            <a:r>
              <a:rPr lang="en-US" dirty="0"/>
              <a:t> $20,270,906</a:t>
            </a:r>
          </a:p>
        </p:txBody>
      </p:sp>
      <p:graphicFrame>
        <p:nvGraphicFramePr>
          <p:cNvPr id="7" name="Chart 6">
            <a:extLst>
              <a:ext uri="{FF2B5EF4-FFF2-40B4-BE49-F238E27FC236}">
                <a16:creationId xmlns:a16="http://schemas.microsoft.com/office/drawing/2014/main" id="{E1D9592C-AC54-D367-8EF6-C1753D9E3DB5}"/>
              </a:ext>
            </a:extLst>
          </p:cNvPr>
          <p:cNvGraphicFramePr>
            <a:graphicFrameLocks/>
          </p:cNvGraphicFramePr>
          <p:nvPr>
            <p:extLst>
              <p:ext uri="{D42A27DB-BD31-4B8C-83A1-F6EECF244321}">
                <p14:modId xmlns:p14="http://schemas.microsoft.com/office/powerpoint/2010/main" val="2184367410"/>
              </p:ext>
            </p:extLst>
          </p:nvPr>
        </p:nvGraphicFramePr>
        <p:xfrm>
          <a:off x="4386774" y="3009104"/>
          <a:ext cx="5643490" cy="3262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1D9592C-AC54-D367-8EF6-C1753D9E3DB5}"/>
              </a:ext>
            </a:extLst>
          </p:cNvPr>
          <p:cNvGraphicFramePr>
            <a:graphicFrameLocks/>
          </p:cNvGraphicFramePr>
          <p:nvPr>
            <p:extLst>
              <p:ext uri="{D42A27DB-BD31-4B8C-83A1-F6EECF244321}">
                <p14:modId xmlns:p14="http://schemas.microsoft.com/office/powerpoint/2010/main" val="3981781485"/>
              </p:ext>
            </p:extLst>
          </p:nvPr>
        </p:nvGraphicFramePr>
        <p:xfrm>
          <a:off x="4386774" y="3009103"/>
          <a:ext cx="5643490" cy="3262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E1D9592C-AC54-D367-8EF6-C1753D9E3DB5}"/>
              </a:ext>
            </a:extLst>
          </p:cNvPr>
          <p:cNvGraphicFramePr>
            <a:graphicFrameLocks/>
          </p:cNvGraphicFramePr>
          <p:nvPr>
            <p:extLst>
              <p:ext uri="{D42A27DB-BD31-4B8C-83A1-F6EECF244321}">
                <p14:modId xmlns:p14="http://schemas.microsoft.com/office/powerpoint/2010/main" val="3475232594"/>
              </p:ext>
            </p:extLst>
          </p:nvPr>
        </p:nvGraphicFramePr>
        <p:xfrm>
          <a:off x="4386774" y="3009102"/>
          <a:ext cx="5643490" cy="3262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E1D9592C-AC54-D367-8EF6-C1753D9E3DB5}"/>
              </a:ext>
            </a:extLst>
          </p:cNvPr>
          <p:cNvGraphicFramePr>
            <a:graphicFrameLocks/>
          </p:cNvGraphicFramePr>
          <p:nvPr>
            <p:extLst>
              <p:ext uri="{D42A27DB-BD31-4B8C-83A1-F6EECF244321}">
                <p14:modId xmlns:p14="http://schemas.microsoft.com/office/powerpoint/2010/main" val="1085118386"/>
              </p:ext>
            </p:extLst>
          </p:nvPr>
        </p:nvGraphicFramePr>
        <p:xfrm>
          <a:off x="4386772" y="3009100"/>
          <a:ext cx="5643491" cy="32623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03880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7D53-70D2-F0EB-0952-6B66F5E615EE}"/>
              </a:ext>
            </a:extLst>
          </p:cNvPr>
          <p:cNvSpPr>
            <a:spLocks noGrp="1"/>
          </p:cNvSpPr>
          <p:nvPr>
            <p:ph type="title"/>
          </p:nvPr>
        </p:nvSpPr>
        <p:spPr/>
        <p:txBody>
          <a:bodyPr>
            <a:normAutofit fontScale="90000"/>
          </a:bodyPr>
          <a:lstStyle/>
          <a:p>
            <a:r>
              <a:rPr lang="en-US" sz="4000" dirty="0"/>
              <a:t>5.  The Cost of the Program: Funding Sources 2024</a:t>
            </a:r>
            <a:br>
              <a:rPr lang="en-US" dirty="0"/>
            </a:br>
            <a:r>
              <a:rPr lang="en-US" sz="2400" dirty="0"/>
              <a:t>          First 6 months</a:t>
            </a:r>
          </a:p>
        </p:txBody>
      </p:sp>
      <p:graphicFrame>
        <p:nvGraphicFramePr>
          <p:cNvPr id="6" name="Chart 5">
            <a:extLst>
              <a:ext uri="{FF2B5EF4-FFF2-40B4-BE49-F238E27FC236}">
                <a16:creationId xmlns:a16="http://schemas.microsoft.com/office/drawing/2014/main" id="{B0AF5E81-C69B-0DE0-E04A-03A6B85885A3}"/>
              </a:ext>
            </a:extLst>
          </p:cNvPr>
          <p:cNvGraphicFramePr>
            <a:graphicFrameLocks/>
          </p:cNvGraphicFramePr>
          <p:nvPr/>
        </p:nvGraphicFramePr>
        <p:xfrm>
          <a:off x="4386775" y="3009106"/>
          <a:ext cx="5643490"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007488A7-3AF7-F368-ED82-3DFDC7F05006}"/>
              </a:ext>
            </a:extLst>
          </p:cNvPr>
          <p:cNvSpPr>
            <a:spLocks noGrp="1"/>
          </p:cNvSpPr>
          <p:nvPr>
            <p:ph idx="1"/>
          </p:nvPr>
        </p:nvSpPr>
        <p:spPr>
          <a:xfrm>
            <a:off x="761801" y="2737229"/>
            <a:ext cx="10381205" cy="3261789"/>
          </a:xfrm>
        </p:spPr>
        <p:txBody>
          <a:bodyPr>
            <a:normAutofit lnSpcReduction="10000"/>
          </a:bodyPr>
          <a:lstStyle/>
          <a:p>
            <a:endParaRPr lang="en-US" dirty="0"/>
          </a:p>
          <a:p>
            <a:r>
              <a:rPr lang="en-US" dirty="0">
                <a:solidFill>
                  <a:srgbClr val="171AA9"/>
                </a:solidFill>
              </a:rPr>
              <a:t>Erie County</a:t>
            </a:r>
            <a:r>
              <a:rPr lang="en-US" dirty="0"/>
              <a:t> (net) – 53%</a:t>
            </a:r>
          </a:p>
          <a:p>
            <a:r>
              <a:rPr lang="en-US" dirty="0">
                <a:solidFill>
                  <a:srgbClr val="EC8514"/>
                </a:solidFill>
              </a:rPr>
              <a:t>ILS</a:t>
            </a:r>
            <a:r>
              <a:rPr lang="en-US" dirty="0"/>
              <a:t> – 44%</a:t>
            </a:r>
          </a:p>
          <a:p>
            <a:r>
              <a:rPr lang="en-US" dirty="0">
                <a:solidFill>
                  <a:srgbClr val="00B050"/>
                </a:solidFill>
              </a:rPr>
              <a:t>NYS DCJS</a:t>
            </a:r>
            <a:r>
              <a:rPr lang="en-US" dirty="0"/>
              <a:t> - .21%</a:t>
            </a:r>
          </a:p>
          <a:p>
            <a:r>
              <a:rPr lang="en-US" sz="2000" dirty="0">
                <a:solidFill>
                  <a:srgbClr val="00B0F0"/>
                </a:solidFill>
              </a:rPr>
              <a:t>Redlich Horowitz Fund</a:t>
            </a:r>
            <a:r>
              <a:rPr lang="en-US" sz="2000" dirty="0"/>
              <a:t> – .62%</a:t>
            </a:r>
          </a:p>
          <a:p>
            <a:r>
              <a:rPr lang="en-US" dirty="0">
                <a:solidFill>
                  <a:schemeClr val="accent1">
                    <a:lumMod val="75000"/>
                  </a:schemeClr>
                </a:solidFill>
              </a:rPr>
              <a:t>Other</a:t>
            </a:r>
            <a:r>
              <a:rPr lang="en-US" dirty="0"/>
              <a:t> – 1.65%</a:t>
            </a:r>
          </a:p>
          <a:p>
            <a:r>
              <a:rPr lang="en-US" b="1" dirty="0"/>
              <a:t>Total:</a:t>
            </a:r>
            <a:r>
              <a:rPr lang="en-US" dirty="0"/>
              <a:t> $12,072,961</a:t>
            </a:r>
          </a:p>
          <a:p>
            <a:endParaRPr lang="en-US" dirty="0"/>
          </a:p>
        </p:txBody>
      </p:sp>
      <p:graphicFrame>
        <p:nvGraphicFramePr>
          <p:cNvPr id="7" name="Chart 6">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4"/>
          <a:ext cx="5643490" cy="3262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1D9592C-AC54-D367-8EF6-C1753D9E3DB5}"/>
              </a:ext>
            </a:extLst>
          </p:cNvPr>
          <p:cNvGraphicFramePr>
            <a:graphicFrameLocks/>
          </p:cNvGraphicFramePr>
          <p:nvPr>
            <p:extLst>
              <p:ext uri="{D42A27DB-BD31-4B8C-83A1-F6EECF244321}">
                <p14:modId xmlns:p14="http://schemas.microsoft.com/office/powerpoint/2010/main" val="3835645841"/>
              </p:ext>
            </p:extLst>
          </p:nvPr>
        </p:nvGraphicFramePr>
        <p:xfrm>
          <a:off x="4386774" y="3009103"/>
          <a:ext cx="5643490" cy="3262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A95D64C7-385E-3605-71A8-D131BE9D110D}"/>
              </a:ext>
            </a:extLst>
          </p:cNvPr>
          <p:cNvGraphicFramePr>
            <a:graphicFrameLocks/>
          </p:cNvGraphicFramePr>
          <p:nvPr>
            <p:extLst>
              <p:ext uri="{D42A27DB-BD31-4B8C-83A1-F6EECF244321}">
                <p14:modId xmlns:p14="http://schemas.microsoft.com/office/powerpoint/2010/main" val="3189886863"/>
              </p:ext>
            </p:extLst>
          </p:nvPr>
        </p:nvGraphicFramePr>
        <p:xfrm>
          <a:off x="4386772" y="3009102"/>
          <a:ext cx="5643491" cy="3262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A95D64C7-385E-3605-71A8-D131BE9D110D}"/>
              </a:ext>
            </a:extLst>
          </p:cNvPr>
          <p:cNvGraphicFramePr>
            <a:graphicFrameLocks/>
          </p:cNvGraphicFramePr>
          <p:nvPr>
            <p:extLst>
              <p:ext uri="{D42A27DB-BD31-4B8C-83A1-F6EECF244321}">
                <p14:modId xmlns:p14="http://schemas.microsoft.com/office/powerpoint/2010/main" val="549134023"/>
              </p:ext>
            </p:extLst>
          </p:nvPr>
        </p:nvGraphicFramePr>
        <p:xfrm>
          <a:off x="4386770" y="3009102"/>
          <a:ext cx="5643492" cy="32623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77662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7D53-70D2-F0EB-0952-6B66F5E615EE}"/>
              </a:ext>
            </a:extLst>
          </p:cNvPr>
          <p:cNvSpPr>
            <a:spLocks noGrp="1"/>
          </p:cNvSpPr>
          <p:nvPr>
            <p:ph type="title"/>
          </p:nvPr>
        </p:nvSpPr>
        <p:spPr/>
        <p:txBody>
          <a:bodyPr>
            <a:normAutofit fontScale="90000"/>
          </a:bodyPr>
          <a:lstStyle/>
          <a:p>
            <a:r>
              <a:rPr lang="en-US" sz="4000" dirty="0"/>
              <a:t>5.  The Cost of the Program: Funding Sources 2025</a:t>
            </a:r>
            <a:br>
              <a:rPr lang="en-US" dirty="0"/>
            </a:br>
            <a:r>
              <a:rPr lang="en-US" sz="2400" dirty="0"/>
              <a:t>          Projection</a:t>
            </a:r>
          </a:p>
        </p:txBody>
      </p:sp>
      <p:graphicFrame>
        <p:nvGraphicFramePr>
          <p:cNvPr id="6" name="Chart 5">
            <a:extLst>
              <a:ext uri="{FF2B5EF4-FFF2-40B4-BE49-F238E27FC236}">
                <a16:creationId xmlns:a16="http://schemas.microsoft.com/office/drawing/2014/main" id="{B0AF5E81-C69B-0DE0-E04A-03A6B85885A3}"/>
              </a:ext>
            </a:extLst>
          </p:cNvPr>
          <p:cNvGraphicFramePr>
            <a:graphicFrameLocks/>
          </p:cNvGraphicFramePr>
          <p:nvPr/>
        </p:nvGraphicFramePr>
        <p:xfrm>
          <a:off x="4386775" y="3009106"/>
          <a:ext cx="5643490"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007488A7-3AF7-F368-ED82-3DFDC7F05006}"/>
              </a:ext>
            </a:extLst>
          </p:cNvPr>
          <p:cNvSpPr>
            <a:spLocks noGrp="1"/>
          </p:cNvSpPr>
          <p:nvPr>
            <p:ph idx="1"/>
          </p:nvPr>
        </p:nvSpPr>
        <p:spPr/>
        <p:txBody>
          <a:bodyPr>
            <a:normAutofit lnSpcReduction="10000"/>
          </a:bodyPr>
          <a:lstStyle/>
          <a:p>
            <a:endParaRPr lang="en-US" dirty="0"/>
          </a:p>
          <a:p>
            <a:r>
              <a:rPr lang="en-US" dirty="0">
                <a:solidFill>
                  <a:srgbClr val="171AA9"/>
                </a:solidFill>
              </a:rPr>
              <a:t>Erie County</a:t>
            </a:r>
            <a:r>
              <a:rPr lang="en-US" dirty="0"/>
              <a:t> (net) – 48%</a:t>
            </a:r>
          </a:p>
          <a:p>
            <a:r>
              <a:rPr lang="en-US" dirty="0">
                <a:solidFill>
                  <a:srgbClr val="EC8514"/>
                </a:solidFill>
              </a:rPr>
              <a:t>ILS</a:t>
            </a:r>
            <a:r>
              <a:rPr lang="en-US" dirty="0"/>
              <a:t> – 50%</a:t>
            </a:r>
          </a:p>
          <a:p>
            <a:r>
              <a:rPr lang="en-US" dirty="0">
                <a:solidFill>
                  <a:srgbClr val="00B050"/>
                </a:solidFill>
              </a:rPr>
              <a:t>NYS DCJS</a:t>
            </a:r>
            <a:r>
              <a:rPr lang="en-US" dirty="0"/>
              <a:t> - .42%</a:t>
            </a:r>
          </a:p>
          <a:p>
            <a:r>
              <a:rPr lang="en-US" sz="2000" dirty="0">
                <a:solidFill>
                  <a:srgbClr val="00B0F0"/>
                </a:solidFill>
              </a:rPr>
              <a:t>Redlich Horowitz Fund</a:t>
            </a:r>
            <a:r>
              <a:rPr lang="en-US" sz="2000" dirty="0"/>
              <a:t> – .62%</a:t>
            </a:r>
          </a:p>
          <a:p>
            <a:r>
              <a:rPr lang="en-US" dirty="0">
                <a:solidFill>
                  <a:schemeClr val="accent1">
                    <a:lumMod val="75000"/>
                  </a:schemeClr>
                </a:solidFill>
              </a:rPr>
              <a:t>Other</a:t>
            </a:r>
            <a:r>
              <a:rPr lang="en-US" dirty="0"/>
              <a:t> – .36%</a:t>
            </a:r>
          </a:p>
          <a:p>
            <a:r>
              <a:rPr lang="en-US" b="1" dirty="0"/>
              <a:t>Total:</a:t>
            </a:r>
            <a:r>
              <a:rPr lang="en-US" dirty="0"/>
              <a:t> $24,227,874</a:t>
            </a:r>
          </a:p>
          <a:p>
            <a:endParaRPr lang="en-US" dirty="0"/>
          </a:p>
        </p:txBody>
      </p:sp>
      <p:graphicFrame>
        <p:nvGraphicFramePr>
          <p:cNvPr id="7" name="Chart 6">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4"/>
          <a:ext cx="5643490" cy="3262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3"/>
          <a:ext cx="5643490" cy="3262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A95D64C7-385E-3605-71A8-D131BE9D110D}"/>
              </a:ext>
            </a:extLst>
          </p:cNvPr>
          <p:cNvGraphicFramePr>
            <a:graphicFrameLocks/>
          </p:cNvGraphicFramePr>
          <p:nvPr/>
        </p:nvGraphicFramePr>
        <p:xfrm>
          <a:off x="4386772" y="3009102"/>
          <a:ext cx="5643491" cy="3262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F9C48F9E-C9C4-6BDD-8F6E-ADFB1A92FE6F}"/>
              </a:ext>
            </a:extLst>
          </p:cNvPr>
          <p:cNvGraphicFramePr>
            <a:graphicFrameLocks/>
          </p:cNvGraphicFramePr>
          <p:nvPr>
            <p:extLst>
              <p:ext uri="{D42A27DB-BD31-4B8C-83A1-F6EECF244321}">
                <p14:modId xmlns:p14="http://schemas.microsoft.com/office/powerpoint/2010/main" val="995297591"/>
              </p:ext>
            </p:extLst>
          </p:nvPr>
        </p:nvGraphicFramePr>
        <p:xfrm>
          <a:off x="4386770" y="3009102"/>
          <a:ext cx="5643492" cy="32623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74958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6. ILS Support to ACPs for Increased Voucher Costs			</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r>
              <a:rPr lang="en-US" sz="2800" dirty="0"/>
              <a:t>The cost of the Program keeps track with inflation, so there is a slight increase each year.</a:t>
            </a:r>
          </a:p>
          <a:p>
            <a:r>
              <a:rPr lang="en-US" sz="2800" dirty="0"/>
              <a:t>How can there be an increase, yet the County’s portion of spending decreases?</a:t>
            </a:r>
          </a:p>
          <a:p>
            <a:r>
              <a:rPr lang="en-US" sz="2800" dirty="0"/>
              <a:t>Because the ECBA ACP takes full advantage of the ILS funding line for “Increased Voucher Costs.”</a:t>
            </a:r>
          </a:p>
        </p:txBody>
      </p:sp>
    </p:spTree>
    <p:extLst>
      <p:ext uri="{BB962C8B-B14F-4D97-AF65-F5344CB8AC3E}">
        <p14:creationId xmlns:p14="http://schemas.microsoft.com/office/powerpoint/2010/main" val="604472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6. ILS Support to ACPs for Increased Voucher Costs			</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fontScale="85000" lnSpcReduction="10000"/>
          </a:bodyPr>
          <a:lstStyle/>
          <a:p>
            <a:r>
              <a:rPr lang="en-US" dirty="0"/>
              <a:t>Improving the quality of ACP criminal representation pursuant to the </a:t>
            </a:r>
            <a:r>
              <a:rPr lang="en-US" i="1" dirty="0"/>
              <a:t>Hurrell-Haring</a:t>
            </a:r>
            <a:r>
              <a:rPr lang="en-US" dirty="0"/>
              <a:t> stipulated settlement included ensuring that panel attorneys have reasonable caseloads.</a:t>
            </a:r>
          </a:p>
          <a:p>
            <a:r>
              <a:rPr lang="en-US" dirty="0"/>
              <a:t> ILS’ plan to the NYS Division of Budget included budgeting for the increase in ACP attorney vouchers associated with more time and improved quality representation.   We have encouraged the panel attorney to spend more time on their cases, utilizing the ACP resources and support. </a:t>
            </a:r>
          </a:p>
          <a:p>
            <a:r>
              <a:rPr lang="en-US" dirty="0"/>
              <a:t>As per state law, the funds are to </a:t>
            </a:r>
            <a:r>
              <a:rPr lang="en-US" dirty="0">
                <a:highlight>
                  <a:srgbClr val="FFFF00"/>
                </a:highlight>
              </a:rPr>
              <a:t>supplement</a:t>
            </a:r>
            <a:r>
              <a:rPr lang="en-US" dirty="0"/>
              <a:t>, not </a:t>
            </a:r>
            <a:r>
              <a:rPr lang="en-US" dirty="0">
                <a:highlight>
                  <a:srgbClr val="FFFF00"/>
                </a:highlight>
              </a:rPr>
              <a:t>supplant</a:t>
            </a:r>
            <a:r>
              <a:rPr lang="en-US" dirty="0"/>
              <a:t> county funding.  To account for this, a reference point of county funding  was developed starting in 2015.  There is a complex formula that takes the reference point into account to ensure that ILS funding for increased voucher costs supplements, and does not supplant, Erie County funding for the cost of attorney vouchers.</a:t>
            </a:r>
          </a:p>
        </p:txBody>
      </p:sp>
    </p:spTree>
    <p:extLst>
      <p:ext uri="{BB962C8B-B14F-4D97-AF65-F5344CB8AC3E}">
        <p14:creationId xmlns:p14="http://schemas.microsoft.com/office/powerpoint/2010/main" val="2147240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200" dirty="0"/>
              <a:t>6. ILS Support to ACPs for Increased Voucher Costs </a:t>
            </a:r>
            <a:r>
              <a:rPr lang="en-US" dirty="0"/>
              <a:t>		</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Autofit/>
          </a:bodyPr>
          <a:lstStyle/>
          <a:p>
            <a:r>
              <a:rPr lang="en-US" sz="1800" dirty="0"/>
              <a:t>The ILS Contract with the County of Erie provides for the following dollar amounts to offset increased voucher costs</a:t>
            </a:r>
          </a:p>
          <a:p>
            <a:r>
              <a:rPr lang="en-US" sz="1800" dirty="0"/>
              <a:t>                      2023  $970,326	   2024  $3,928,066     2025 $3,928,066     2026 $3,928,066</a:t>
            </a:r>
          </a:p>
          <a:p>
            <a:r>
              <a:rPr lang="en-US" sz="1800" dirty="0"/>
              <a:t>Since the funding arises from a Court-ordered stipulated settlement, we are confident that this will continue in the 2027 budget and thereafter.</a:t>
            </a:r>
          </a:p>
          <a:p>
            <a:r>
              <a:rPr lang="en-US" sz="1800" dirty="0"/>
              <a:t>This ILS funding source will not transfer to an in-house County Public Defender Office.  It is specifically allocated with the NYS Division of Budget as support for an ACP program.  If Erie County lost access to the funds, another county would receive the funding.</a:t>
            </a:r>
          </a:p>
        </p:txBody>
      </p:sp>
    </p:spTree>
    <p:extLst>
      <p:ext uri="{BB962C8B-B14F-4D97-AF65-F5344CB8AC3E}">
        <p14:creationId xmlns:p14="http://schemas.microsoft.com/office/powerpoint/2010/main" val="1765006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6. ILS Support to ACPs for Increased Voucher Costs</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fontScale="70000" lnSpcReduction="20000"/>
          </a:bodyPr>
          <a:lstStyle/>
          <a:p>
            <a:r>
              <a:rPr lang="en-US" dirty="0"/>
              <a:t>We trust that ILS would only approve a county’s plan to move to a Public Defender model if it meant maintaining the same level of funding to ensure the quality of public defense.  If funding for Increased Voucher Costs was not available, then to maintain the same level of investment into Public Defense would mean the County share would increase:</a:t>
            </a:r>
          </a:p>
          <a:p>
            <a:r>
              <a:rPr lang="en-US" dirty="0"/>
              <a:t>         </a:t>
            </a:r>
            <a:r>
              <a:rPr lang="en-US" u="sng" dirty="0"/>
              <a:t>ILS $ for Increased Voucher Costs</a:t>
            </a:r>
          </a:p>
          <a:p>
            <a:r>
              <a:rPr lang="en-US" dirty="0"/>
              <a:t>2023     </a:t>
            </a:r>
            <a:r>
              <a:rPr lang="en-US" dirty="0">
                <a:solidFill>
                  <a:srgbClr val="FF0000"/>
                </a:solidFill>
              </a:rPr>
              <a:t>minus $970,326</a:t>
            </a:r>
            <a:r>
              <a:rPr lang="en-US" dirty="0"/>
              <a:t>			County spend would have i</a:t>
            </a:r>
            <a:r>
              <a:rPr lang="en-US" dirty="0">
                <a:highlight>
                  <a:srgbClr val="FFFF00"/>
                </a:highlight>
              </a:rPr>
              <a:t>ncreased</a:t>
            </a:r>
            <a:r>
              <a:rPr lang="en-US" dirty="0"/>
              <a:t> from $13M to </a:t>
            </a:r>
            <a:r>
              <a:rPr lang="en-US" b="1" dirty="0"/>
              <a:t>$14M</a:t>
            </a:r>
          </a:p>
          <a:p>
            <a:r>
              <a:rPr lang="en-US" dirty="0"/>
              <a:t>				-	From County 64%/ILS 33% to County 69%/ILS 28%</a:t>
            </a:r>
          </a:p>
          <a:p>
            <a:r>
              <a:rPr lang="en-US" dirty="0"/>
              <a:t>First half of 2024 </a:t>
            </a:r>
            <a:r>
              <a:rPr lang="en-US" dirty="0">
                <a:solidFill>
                  <a:srgbClr val="FF0000"/>
                </a:solidFill>
              </a:rPr>
              <a:t>minus $1,964,033</a:t>
            </a:r>
            <a:r>
              <a:rPr lang="en-US" dirty="0"/>
              <a:t>		County six-month spend would have </a:t>
            </a:r>
            <a:r>
              <a:rPr lang="en-US" dirty="0">
                <a:highlight>
                  <a:srgbClr val="FFFF00"/>
                </a:highlight>
              </a:rPr>
              <a:t>increased</a:t>
            </a:r>
            <a:r>
              <a:rPr lang="en-US" dirty="0"/>
              <a:t> from $6.4M to </a:t>
            </a:r>
            <a:r>
              <a:rPr lang="en-US" b="1" dirty="0"/>
              <a:t>$8.4M</a:t>
            </a:r>
          </a:p>
          <a:p>
            <a:pPr lvl="1"/>
            <a:r>
              <a:rPr lang="en-US" dirty="0"/>
              <a:t>				-	From County 53%/ILS 44% to County 70%/ILS 28%</a:t>
            </a:r>
          </a:p>
          <a:p>
            <a:r>
              <a:rPr lang="en-US" dirty="0"/>
              <a:t>Projection for 2025  </a:t>
            </a:r>
            <a:r>
              <a:rPr lang="en-US" dirty="0">
                <a:solidFill>
                  <a:srgbClr val="FF0000"/>
                </a:solidFill>
              </a:rPr>
              <a:t>minus $3,928,066</a:t>
            </a:r>
            <a:r>
              <a:rPr lang="en-US" dirty="0"/>
              <a:t>		County spend would  </a:t>
            </a:r>
            <a:r>
              <a:rPr lang="en-US" dirty="0">
                <a:highlight>
                  <a:srgbClr val="FFFF00"/>
                </a:highlight>
              </a:rPr>
              <a:t>increase</a:t>
            </a:r>
            <a:r>
              <a:rPr lang="en-US" dirty="0"/>
              <a:t> from $11.7M to </a:t>
            </a:r>
            <a:r>
              <a:rPr lang="en-US" b="1" dirty="0"/>
              <a:t>$15.6M</a:t>
            </a:r>
          </a:p>
          <a:p>
            <a:r>
              <a:rPr lang="en-US" dirty="0"/>
              <a:t>				-	From County 48%/ILS 50% to County 65%/ILS 34%</a:t>
            </a:r>
          </a:p>
        </p:txBody>
      </p:sp>
    </p:spTree>
    <p:extLst>
      <p:ext uri="{BB962C8B-B14F-4D97-AF65-F5344CB8AC3E}">
        <p14:creationId xmlns:p14="http://schemas.microsoft.com/office/powerpoint/2010/main" val="48201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7D53-70D2-F0EB-0952-6B66F5E615EE}"/>
              </a:ext>
            </a:extLst>
          </p:cNvPr>
          <p:cNvSpPr>
            <a:spLocks noGrp="1"/>
          </p:cNvSpPr>
          <p:nvPr>
            <p:ph type="title"/>
          </p:nvPr>
        </p:nvSpPr>
        <p:spPr/>
        <p:txBody>
          <a:bodyPr>
            <a:normAutofit/>
          </a:bodyPr>
          <a:lstStyle/>
          <a:p>
            <a:r>
              <a:rPr lang="en-US" sz="4000" dirty="0"/>
              <a:t>7. Trends in Erie County Spending</a:t>
            </a:r>
            <a:br>
              <a:rPr lang="en-US" sz="4000" dirty="0"/>
            </a:br>
            <a:r>
              <a:rPr lang="en-US" sz="4000" dirty="0"/>
              <a:t>     </a:t>
            </a:r>
            <a:r>
              <a:rPr lang="en-US" sz="4000" i="1" dirty="0"/>
              <a:t>- As a percentage of ACP’s Total Budget  </a:t>
            </a:r>
            <a:endParaRPr lang="en-US" sz="1600" i="1" dirty="0"/>
          </a:p>
        </p:txBody>
      </p:sp>
      <p:graphicFrame>
        <p:nvGraphicFramePr>
          <p:cNvPr id="6" name="Chart 5">
            <a:extLst>
              <a:ext uri="{FF2B5EF4-FFF2-40B4-BE49-F238E27FC236}">
                <a16:creationId xmlns:a16="http://schemas.microsoft.com/office/drawing/2014/main" id="{B0AF5E81-C69B-0DE0-E04A-03A6B85885A3}"/>
              </a:ext>
            </a:extLst>
          </p:cNvPr>
          <p:cNvGraphicFramePr>
            <a:graphicFrameLocks/>
          </p:cNvGraphicFramePr>
          <p:nvPr/>
        </p:nvGraphicFramePr>
        <p:xfrm>
          <a:off x="4386775" y="3009106"/>
          <a:ext cx="5643490"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007488A7-3AF7-F368-ED82-3DFDC7F05006}"/>
              </a:ext>
            </a:extLst>
          </p:cNvPr>
          <p:cNvSpPr>
            <a:spLocks noGrp="1"/>
          </p:cNvSpPr>
          <p:nvPr>
            <p:ph idx="1"/>
          </p:nvPr>
        </p:nvSpPr>
        <p:spPr/>
        <p:txBody>
          <a:bodyPr>
            <a:normAutofit/>
          </a:bodyPr>
          <a:lstStyle/>
          <a:p>
            <a:endParaRPr lang="en-US" dirty="0"/>
          </a:p>
          <a:p>
            <a:r>
              <a:rPr lang="en-US" dirty="0"/>
              <a:t>2022 – 62%</a:t>
            </a:r>
          </a:p>
          <a:p>
            <a:r>
              <a:rPr lang="en-US" dirty="0"/>
              <a:t>2023 – 64%</a:t>
            </a:r>
          </a:p>
          <a:p>
            <a:r>
              <a:rPr lang="en-US" dirty="0"/>
              <a:t>2024 – 53%</a:t>
            </a:r>
          </a:p>
          <a:p>
            <a:r>
              <a:rPr lang="en-US" dirty="0"/>
              <a:t>2025 (projected) 48%</a:t>
            </a:r>
          </a:p>
        </p:txBody>
      </p:sp>
      <p:graphicFrame>
        <p:nvGraphicFramePr>
          <p:cNvPr id="7" name="Chart 6">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4"/>
          <a:ext cx="5643490" cy="3262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3"/>
          <a:ext cx="5643490" cy="3262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A95D64C7-385E-3605-71A8-D131BE9D110D}"/>
              </a:ext>
            </a:extLst>
          </p:cNvPr>
          <p:cNvGraphicFramePr>
            <a:graphicFrameLocks/>
          </p:cNvGraphicFramePr>
          <p:nvPr/>
        </p:nvGraphicFramePr>
        <p:xfrm>
          <a:off x="4386772" y="3009102"/>
          <a:ext cx="5643491" cy="3262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A95D64C7-385E-3605-71A8-D131BE9D110D}"/>
              </a:ext>
            </a:extLst>
          </p:cNvPr>
          <p:cNvGraphicFramePr>
            <a:graphicFrameLocks/>
          </p:cNvGraphicFramePr>
          <p:nvPr>
            <p:extLst>
              <p:ext uri="{D42A27DB-BD31-4B8C-83A1-F6EECF244321}">
                <p14:modId xmlns:p14="http://schemas.microsoft.com/office/powerpoint/2010/main" val="1969503160"/>
              </p:ext>
            </p:extLst>
          </p:nvPr>
        </p:nvGraphicFramePr>
        <p:xfrm>
          <a:off x="4386770" y="3009102"/>
          <a:ext cx="5643492" cy="32623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8B0C5577-DF52-1294-F3FB-41C6735CAD51}"/>
              </a:ext>
            </a:extLst>
          </p:cNvPr>
          <p:cNvGraphicFramePr>
            <a:graphicFrameLocks/>
          </p:cNvGraphicFramePr>
          <p:nvPr>
            <p:extLst>
              <p:ext uri="{D42A27DB-BD31-4B8C-83A1-F6EECF244321}">
                <p14:modId xmlns:p14="http://schemas.microsoft.com/office/powerpoint/2010/main" val="2511951742"/>
              </p:ext>
            </p:extLst>
          </p:nvPr>
        </p:nvGraphicFramePr>
        <p:xfrm>
          <a:off x="4386768" y="3009100"/>
          <a:ext cx="5643494" cy="326231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3642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F6A7-966E-B7F1-5109-DE385E0F0CAF}"/>
              </a:ext>
            </a:extLst>
          </p:cNvPr>
          <p:cNvSpPr>
            <a:spLocks noGrp="1"/>
          </p:cNvSpPr>
          <p:nvPr>
            <p:ph type="title"/>
          </p:nvPr>
        </p:nvSpPr>
        <p:spPr>
          <a:xfrm>
            <a:off x="761799" y="492369"/>
            <a:ext cx="10380573" cy="1069852"/>
          </a:xfrm>
        </p:spPr>
        <p:txBody>
          <a:bodyPr/>
          <a:lstStyle/>
          <a:p>
            <a:r>
              <a:rPr lang="en-US" dirty="0"/>
              <a:t>1.  ECBA ACP - Leadership</a:t>
            </a:r>
          </a:p>
        </p:txBody>
      </p:sp>
      <p:sp>
        <p:nvSpPr>
          <p:cNvPr id="3" name="Content Placeholder 2">
            <a:extLst>
              <a:ext uri="{FF2B5EF4-FFF2-40B4-BE49-F238E27FC236}">
                <a16:creationId xmlns:a16="http://schemas.microsoft.com/office/drawing/2014/main" id="{FE48086B-7FE0-F6E7-3C33-227EEFA5C436}"/>
              </a:ext>
            </a:extLst>
          </p:cNvPr>
          <p:cNvSpPr>
            <a:spLocks noGrp="1"/>
          </p:cNvSpPr>
          <p:nvPr>
            <p:ph idx="1"/>
          </p:nvPr>
        </p:nvSpPr>
        <p:spPr>
          <a:xfrm>
            <a:off x="905397" y="1772529"/>
            <a:ext cx="10380573" cy="4403187"/>
          </a:xfrm>
        </p:spPr>
        <p:txBody>
          <a:bodyPr>
            <a:normAutofit fontScale="77500" lnSpcReduction="20000"/>
          </a:bodyPr>
          <a:lstStyle/>
          <a:p>
            <a:r>
              <a:rPr lang="en-US" dirty="0"/>
              <a:t>Board of Directors – 22 members; President Joseph Terranova</a:t>
            </a:r>
          </a:p>
          <a:p>
            <a:r>
              <a:rPr lang="en-US" dirty="0"/>
              <a:t>	Michelle Parker, Executive Director &amp; Chief Defender</a:t>
            </a:r>
          </a:p>
          <a:p>
            <a:r>
              <a:rPr lang="en-US" dirty="0"/>
              <a:t>		Hope Keilman, Chief Financial &amp; Technology Officer</a:t>
            </a:r>
          </a:p>
          <a:p>
            <a:r>
              <a:rPr lang="en-US" dirty="0"/>
              <a:t>		Kevin Stadelmaier, First Deputy – Criminal</a:t>
            </a:r>
          </a:p>
          <a:p>
            <a:r>
              <a:rPr lang="en-US" dirty="0"/>
              <a:t>			-  Lori Hoffman, Deputy for Quality Assurance</a:t>
            </a:r>
          </a:p>
          <a:p>
            <a:r>
              <a:rPr lang="en-US" dirty="0"/>
              <a:t>			- David Kubiak, Supervising Investigator</a:t>
            </a:r>
          </a:p>
          <a:p>
            <a:r>
              <a:rPr lang="en-US" dirty="0"/>
              <a:t>			- Tara Evans, Mitigation Supervisor</a:t>
            </a:r>
          </a:p>
          <a:p>
            <a:r>
              <a:rPr lang="en-US" dirty="0"/>
              <a:t>		Yvonne Vertlieb, Second Deputy - Family Court</a:t>
            </a:r>
          </a:p>
          <a:p>
            <a:r>
              <a:rPr lang="en-US" dirty="0"/>
              <a:t>			- Kevin Condon, Deputy for Child Welfare</a:t>
            </a:r>
          </a:p>
          <a:p>
            <a:r>
              <a:rPr lang="en-US" dirty="0"/>
              <a:t>			- Holly Edwards, LMSW, Program Director for Social Work</a:t>
            </a:r>
          </a:p>
          <a:p>
            <a:r>
              <a:rPr lang="en-US" dirty="0"/>
              <a:t>		Eileen Gallagher, Voucher Supervisor</a:t>
            </a:r>
          </a:p>
          <a:p>
            <a:r>
              <a:rPr lang="en-US" dirty="0"/>
              <a:t>		Taylor Leicht, Intake Team Leader</a:t>
            </a:r>
          </a:p>
        </p:txBody>
      </p:sp>
    </p:spTree>
    <p:extLst>
      <p:ext uri="{BB962C8B-B14F-4D97-AF65-F5344CB8AC3E}">
        <p14:creationId xmlns:p14="http://schemas.microsoft.com/office/powerpoint/2010/main" val="1674227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7. Trends in Erie County Spending</a:t>
            </a:r>
            <a:br>
              <a:rPr lang="en-US" sz="3600" dirty="0"/>
            </a:br>
            <a:r>
              <a:rPr lang="en-US" sz="3600" dirty="0"/>
              <a:t>     </a:t>
            </a:r>
            <a:r>
              <a:rPr lang="en-US" sz="3600" i="1" dirty="0"/>
              <a:t>- As a percentage of ACP’s Total Budget </a:t>
            </a:r>
            <a:r>
              <a:rPr lang="en-US" sz="1600" i="1" dirty="0"/>
              <a:t>– cont’d</a:t>
            </a:r>
            <a:r>
              <a:rPr lang="en-US" sz="3600" i="1" dirty="0"/>
              <a:t>  </a:t>
            </a:r>
            <a:endParaRPr lang="en-US" sz="1600" dirty="0"/>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fontScale="77500" lnSpcReduction="20000"/>
          </a:bodyPr>
          <a:lstStyle/>
          <a:p>
            <a:r>
              <a:rPr lang="en-US" dirty="0"/>
              <a:t>The ECBA ACP is </a:t>
            </a:r>
            <a:r>
              <a:rPr lang="en-US" dirty="0">
                <a:highlight>
                  <a:srgbClr val="FFFF00"/>
                </a:highlight>
              </a:rPr>
              <a:t>increasing</a:t>
            </a:r>
            <a:r>
              <a:rPr lang="en-US" dirty="0"/>
              <a:t> its reliance on ILS funding  which means the County’s proportion of investment is decreasing. </a:t>
            </a:r>
          </a:p>
          <a:p>
            <a:r>
              <a:rPr lang="en-US" dirty="0"/>
              <a:t>Largely this is due to the increased amount of ILS funding for “Increased Voucher Costs.”  Why now?   </a:t>
            </a:r>
          </a:p>
          <a:p>
            <a:r>
              <a:rPr lang="en-US" dirty="0"/>
              <a:t>This occurred in phases.  Phase 1 was  ECBA ACP’s use of ILS fund to bolster the ACP infrastructure.  ILS wanted the infrastructure put in place first so that the Program  would reach  a point where attorneys spent more time on average for their cases.  This investment included additional ACP administrative positions and organizational support, increased access to non-attorney professionals, a Mentor Program, a Second Chair program, and enhanced access to quality training  for panel attorneys.</a:t>
            </a:r>
          </a:p>
          <a:p>
            <a:r>
              <a:rPr lang="en-US" dirty="0"/>
              <a:t>Phase 2 was the implementation of the Increased Attorney Voucher Cost claiming process.  Once the infrastructure was in place, then the Program could draw against that resource.</a:t>
            </a:r>
          </a:p>
        </p:txBody>
      </p:sp>
    </p:spTree>
    <p:extLst>
      <p:ext uri="{BB962C8B-B14F-4D97-AF65-F5344CB8AC3E}">
        <p14:creationId xmlns:p14="http://schemas.microsoft.com/office/powerpoint/2010/main" val="606768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7. Trends in Erie County Spending</a:t>
            </a:r>
            <a:br>
              <a:rPr lang="en-US" sz="3600" dirty="0"/>
            </a:br>
            <a:r>
              <a:rPr lang="en-US" sz="3600" dirty="0"/>
              <a:t>     </a:t>
            </a:r>
            <a:r>
              <a:rPr lang="en-US" sz="3600" i="1" dirty="0"/>
              <a:t>- As a percentage of ACP’s Total Budget </a:t>
            </a:r>
            <a:r>
              <a:rPr lang="en-US" sz="1600" i="1" dirty="0"/>
              <a:t>– cont’d </a:t>
            </a:r>
            <a:endParaRPr lang="en-US" sz="1600" dirty="0"/>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Autofit/>
          </a:bodyPr>
          <a:lstStyle/>
          <a:p>
            <a:r>
              <a:rPr lang="en-US" sz="1600" dirty="0"/>
              <a:t>This coincided with the more favorable discovery rules and body-worn cameras.  Result: attorneys are spending more time on reviewing electronic discovery which is reflected in the increased number of hours in the vouchers.  </a:t>
            </a:r>
          </a:p>
          <a:p>
            <a:r>
              <a:rPr lang="en-US" sz="1600" dirty="0"/>
              <a:t>Another factor is the ILS creation of a WNY Regional Office in Buffalo.  The availability of manpower to review the ECBA ACP work plans and contracts with Erie County means that contracts are executed faster than in the past.   Which means that more ILS resources are being made available to the ACP, and we take full advantage.</a:t>
            </a:r>
          </a:p>
          <a:p>
            <a:r>
              <a:rPr lang="en-US" sz="1600" dirty="0"/>
              <a:t>It’s reflected in the 2023 audit – ACP will return $3.3M to Erie County which was offset by the ILS funding for Increased Voucher Costs.  </a:t>
            </a:r>
          </a:p>
          <a:p>
            <a:r>
              <a:rPr lang="en-US" sz="1600" dirty="0"/>
              <a:t>It’s reflected in  our 2025 proposed County budget, by which we will seek $18.5M – a decrease of $1.8M from 2024 ($20.3M.)  </a:t>
            </a:r>
            <a:r>
              <a:rPr lang="en-US" sz="1600" dirty="0">
                <a:highlight>
                  <a:srgbClr val="FFFF00"/>
                </a:highlight>
              </a:rPr>
              <a:t>A decrease of 8.96%.</a:t>
            </a:r>
            <a:r>
              <a:rPr lang="en-US" sz="1600" dirty="0"/>
              <a:t> In 2025, the County’s portion of ACP spending will be under 50% of our total budget.</a:t>
            </a:r>
          </a:p>
        </p:txBody>
      </p:sp>
    </p:spTree>
    <p:extLst>
      <p:ext uri="{BB962C8B-B14F-4D97-AF65-F5344CB8AC3E}">
        <p14:creationId xmlns:p14="http://schemas.microsoft.com/office/powerpoint/2010/main" val="1009353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7D53-70D2-F0EB-0952-6B66F5E615EE}"/>
              </a:ext>
            </a:extLst>
          </p:cNvPr>
          <p:cNvSpPr>
            <a:spLocks noGrp="1"/>
          </p:cNvSpPr>
          <p:nvPr>
            <p:ph type="title"/>
          </p:nvPr>
        </p:nvSpPr>
        <p:spPr/>
        <p:txBody>
          <a:bodyPr>
            <a:normAutofit/>
          </a:bodyPr>
          <a:lstStyle/>
          <a:p>
            <a:r>
              <a:rPr lang="en-US" sz="4000" dirty="0"/>
              <a:t>7. Trends in Erie County Spending</a:t>
            </a:r>
            <a:br>
              <a:rPr lang="en-US" sz="4000" dirty="0"/>
            </a:br>
            <a:r>
              <a:rPr lang="en-US" sz="2700" dirty="0"/>
              <a:t>     </a:t>
            </a:r>
            <a:r>
              <a:rPr lang="en-US" sz="2700" i="1" dirty="0"/>
              <a:t>-</a:t>
            </a:r>
            <a:r>
              <a:rPr lang="en-US" sz="2400" i="1" dirty="0"/>
              <a:t> Without  ILS Funding for “Increased Voucher Support”</a:t>
            </a:r>
          </a:p>
        </p:txBody>
      </p:sp>
      <p:graphicFrame>
        <p:nvGraphicFramePr>
          <p:cNvPr id="6" name="Chart 5">
            <a:extLst>
              <a:ext uri="{FF2B5EF4-FFF2-40B4-BE49-F238E27FC236}">
                <a16:creationId xmlns:a16="http://schemas.microsoft.com/office/drawing/2014/main" id="{B0AF5E81-C69B-0DE0-E04A-03A6B85885A3}"/>
              </a:ext>
            </a:extLst>
          </p:cNvPr>
          <p:cNvGraphicFramePr>
            <a:graphicFrameLocks/>
          </p:cNvGraphicFramePr>
          <p:nvPr/>
        </p:nvGraphicFramePr>
        <p:xfrm>
          <a:off x="4386775" y="3009106"/>
          <a:ext cx="5643490"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007488A7-3AF7-F368-ED82-3DFDC7F05006}"/>
              </a:ext>
            </a:extLst>
          </p:cNvPr>
          <p:cNvSpPr>
            <a:spLocks noGrp="1"/>
          </p:cNvSpPr>
          <p:nvPr>
            <p:ph idx="1"/>
          </p:nvPr>
        </p:nvSpPr>
        <p:spPr/>
        <p:txBody>
          <a:bodyPr>
            <a:normAutofit/>
          </a:bodyPr>
          <a:lstStyle/>
          <a:p>
            <a:endParaRPr lang="en-US" dirty="0"/>
          </a:p>
          <a:p>
            <a:r>
              <a:rPr lang="en-US" dirty="0"/>
              <a:t>2023 – 69%</a:t>
            </a:r>
          </a:p>
          <a:p>
            <a:r>
              <a:rPr lang="en-US" dirty="0"/>
              <a:t>2024 – 70%</a:t>
            </a:r>
          </a:p>
          <a:p>
            <a:r>
              <a:rPr lang="en-US" dirty="0"/>
              <a:t>2025 – 77%</a:t>
            </a:r>
          </a:p>
        </p:txBody>
      </p:sp>
      <p:graphicFrame>
        <p:nvGraphicFramePr>
          <p:cNvPr id="7" name="Chart 6">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4"/>
          <a:ext cx="5643490" cy="3262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1D9592C-AC54-D367-8EF6-C1753D9E3DB5}"/>
              </a:ext>
            </a:extLst>
          </p:cNvPr>
          <p:cNvGraphicFramePr>
            <a:graphicFrameLocks/>
          </p:cNvGraphicFramePr>
          <p:nvPr/>
        </p:nvGraphicFramePr>
        <p:xfrm>
          <a:off x="4386774" y="3009103"/>
          <a:ext cx="5643490" cy="3262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A95D64C7-385E-3605-71A8-D131BE9D110D}"/>
              </a:ext>
            </a:extLst>
          </p:cNvPr>
          <p:cNvGraphicFramePr>
            <a:graphicFrameLocks/>
          </p:cNvGraphicFramePr>
          <p:nvPr/>
        </p:nvGraphicFramePr>
        <p:xfrm>
          <a:off x="4386772" y="3009102"/>
          <a:ext cx="5643491" cy="3262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8FDFC5D5-3F62-BD67-F41B-D06F1D19C902}"/>
              </a:ext>
            </a:extLst>
          </p:cNvPr>
          <p:cNvGraphicFramePr>
            <a:graphicFrameLocks/>
          </p:cNvGraphicFramePr>
          <p:nvPr>
            <p:extLst>
              <p:ext uri="{D42A27DB-BD31-4B8C-83A1-F6EECF244321}">
                <p14:modId xmlns:p14="http://schemas.microsoft.com/office/powerpoint/2010/main" val="922468798"/>
              </p:ext>
            </p:extLst>
          </p:nvPr>
        </p:nvGraphicFramePr>
        <p:xfrm>
          <a:off x="4386770" y="3009102"/>
          <a:ext cx="5643492" cy="32623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259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fontScale="90000"/>
          </a:bodyPr>
          <a:lstStyle/>
          <a:p>
            <a:r>
              <a:rPr lang="en-US" sz="3600" dirty="0"/>
              <a:t>7. Trends in Erie County Spending</a:t>
            </a:r>
            <a:br>
              <a:rPr lang="en-US" sz="3600" dirty="0"/>
            </a:br>
            <a:r>
              <a:rPr lang="en-US" sz="3600" dirty="0"/>
              <a:t>     </a:t>
            </a:r>
            <a:r>
              <a:rPr lang="en-US" sz="3600" i="1" dirty="0"/>
              <a:t>- As a percentage of ACP’s Total Budget </a:t>
            </a:r>
            <a:br>
              <a:rPr lang="en-US" sz="1600" i="1" dirty="0"/>
            </a:br>
            <a:endParaRPr lang="en-US" sz="1600" dirty="0"/>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lnSpcReduction="10000"/>
          </a:bodyPr>
          <a:lstStyle/>
          <a:p>
            <a:r>
              <a:rPr lang="en-US" sz="2400" dirty="0"/>
              <a:t>The current partnership between the County of Erie and the ECBA ACP has a great track record: low administrative expenses of only 6.2%, high quality representation, and a declining portion of our budget being dependent upon County funding.  </a:t>
            </a:r>
          </a:p>
          <a:p>
            <a:endParaRPr lang="en-US" sz="2400" dirty="0"/>
          </a:p>
          <a:p>
            <a:pPr algn="ctr">
              <a:spcBef>
                <a:spcPts val="0"/>
              </a:spcBef>
            </a:pPr>
            <a:r>
              <a:rPr lang="en-US" sz="2400" dirty="0"/>
              <a:t>The County is already providing </a:t>
            </a:r>
          </a:p>
          <a:p>
            <a:pPr algn="ctr">
              <a:spcBef>
                <a:spcPts val="0"/>
              </a:spcBef>
            </a:pPr>
            <a:r>
              <a:rPr lang="en-US" sz="2400" dirty="0"/>
              <a:t>high-quality public defense services </a:t>
            </a:r>
          </a:p>
          <a:p>
            <a:pPr algn="ctr">
              <a:spcBef>
                <a:spcPts val="0"/>
              </a:spcBef>
            </a:pPr>
            <a:r>
              <a:rPr lang="en-US" sz="2400" dirty="0"/>
              <a:t>in the most cost-effective manner possible.</a:t>
            </a:r>
          </a:p>
          <a:p>
            <a:endParaRPr lang="en-US" dirty="0"/>
          </a:p>
          <a:p>
            <a:endParaRPr lang="en-US" dirty="0"/>
          </a:p>
          <a:p>
            <a:endParaRPr lang="en-US" dirty="0"/>
          </a:p>
        </p:txBody>
      </p:sp>
    </p:spTree>
    <p:extLst>
      <p:ext uri="{BB962C8B-B14F-4D97-AF65-F5344CB8AC3E}">
        <p14:creationId xmlns:p14="http://schemas.microsoft.com/office/powerpoint/2010/main" val="3704262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7573-9F4C-79CE-130D-9FB5F26F7D64}"/>
              </a:ext>
            </a:extLst>
          </p:cNvPr>
          <p:cNvSpPr>
            <a:spLocks noGrp="1"/>
          </p:cNvSpPr>
          <p:nvPr>
            <p:ph type="title"/>
          </p:nvPr>
        </p:nvSpPr>
        <p:spPr/>
        <p:txBody>
          <a:bodyPr>
            <a:normAutofit/>
          </a:bodyPr>
          <a:lstStyle/>
          <a:p>
            <a:r>
              <a:rPr lang="en-US" dirty="0"/>
              <a:t>8.  Comparing Erie and Monroe Counties –</a:t>
            </a:r>
            <a:br>
              <a:rPr lang="en-US" dirty="0"/>
            </a:br>
            <a:r>
              <a:rPr lang="en-US" sz="1800" dirty="0"/>
              <a:t> Based on 2024 Budgets</a:t>
            </a:r>
          </a:p>
        </p:txBody>
      </p:sp>
      <p:graphicFrame>
        <p:nvGraphicFramePr>
          <p:cNvPr id="4" name="Content Placeholder 3">
            <a:extLst>
              <a:ext uri="{FF2B5EF4-FFF2-40B4-BE49-F238E27FC236}">
                <a16:creationId xmlns:a16="http://schemas.microsoft.com/office/drawing/2014/main" id="{6AA81026-44D7-12A2-6F48-0D087C9426FB}"/>
              </a:ext>
            </a:extLst>
          </p:cNvPr>
          <p:cNvGraphicFramePr>
            <a:graphicFrameLocks noGrp="1"/>
          </p:cNvGraphicFramePr>
          <p:nvPr>
            <p:ph idx="1"/>
            <p:extLst>
              <p:ext uri="{D42A27DB-BD31-4B8C-83A1-F6EECF244321}">
                <p14:modId xmlns:p14="http://schemas.microsoft.com/office/powerpoint/2010/main" val="3682071829"/>
              </p:ext>
            </p:extLst>
          </p:nvPr>
        </p:nvGraphicFramePr>
        <p:xfrm>
          <a:off x="736270" y="2749550"/>
          <a:ext cx="10406390" cy="2966720"/>
        </p:xfrm>
        <a:graphic>
          <a:graphicData uri="http://schemas.openxmlformats.org/drawingml/2006/table">
            <a:tbl>
              <a:tblPr firstRow="1" bandRow="1">
                <a:tableStyleId>{5C22544A-7EE6-4342-B048-85BDC9FD1C3A}</a:tableStyleId>
              </a:tblPr>
              <a:tblGrid>
                <a:gridCol w="2101862">
                  <a:extLst>
                    <a:ext uri="{9D8B030D-6E8A-4147-A177-3AD203B41FA5}">
                      <a16:colId xmlns:a16="http://schemas.microsoft.com/office/drawing/2014/main" val="1617069212"/>
                    </a:ext>
                  </a:extLst>
                </a:gridCol>
                <a:gridCol w="2076132">
                  <a:extLst>
                    <a:ext uri="{9D8B030D-6E8A-4147-A177-3AD203B41FA5}">
                      <a16:colId xmlns:a16="http://schemas.microsoft.com/office/drawing/2014/main" val="2144428762"/>
                    </a:ext>
                  </a:extLst>
                </a:gridCol>
                <a:gridCol w="2076132">
                  <a:extLst>
                    <a:ext uri="{9D8B030D-6E8A-4147-A177-3AD203B41FA5}">
                      <a16:colId xmlns:a16="http://schemas.microsoft.com/office/drawing/2014/main" val="729763594"/>
                    </a:ext>
                  </a:extLst>
                </a:gridCol>
                <a:gridCol w="2076132">
                  <a:extLst>
                    <a:ext uri="{9D8B030D-6E8A-4147-A177-3AD203B41FA5}">
                      <a16:colId xmlns:a16="http://schemas.microsoft.com/office/drawing/2014/main" val="1763433618"/>
                    </a:ext>
                  </a:extLst>
                </a:gridCol>
                <a:gridCol w="2076132">
                  <a:extLst>
                    <a:ext uri="{9D8B030D-6E8A-4147-A177-3AD203B41FA5}">
                      <a16:colId xmlns:a16="http://schemas.microsoft.com/office/drawing/2014/main" val="3094432971"/>
                    </a:ext>
                  </a:extLst>
                </a:gridCol>
              </a:tblGrid>
              <a:tr h="370840">
                <a:tc>
                  <a:txBody>
                    <a:bodyPr/>
                    <a:lstStyle/>
                    <a:p>
                      <a:pPr algn="l" fontAlgn="b"/>
                      <a:r>
                        <a:rPr lang="en-US" sz="2000" b="1" i="0" u="none" strike="noStrike" dirty="0">
                          <a:solidFill>
                            <a:srgbClr val="000000"/>
                          </a:solidFill>
                          <a:effectLst/>
                          <a:latin typeface="Aptos Narrow" panose="020B0004020202020204" pitchFamily="34" charset="0"/>
                        </a:rPr>
                        <a:t>2024 Budgets</a:t>
                      </a:r>
                    </a:p>
                  </a:txBody>
                  <a:tcPr marL="9525" marR="9525" marT="9525" marB="0"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92591339"/>
                  </a:ext>
                </a:extLst>
              </a:tr>
              <a:tr h="370840">
                <a:tc>
                  <a:txBody>
                    <a:bodyPr/>
                    <a:lstStyle/>
                    <a:p>
                      <a:pPr algn="l" fontAlgn="b"/>
                      <a:r>
                        <a:rPr lang="en-US" sz="2000" b="1" i="0" u="none" strike="noStrike" dirty="0">
                          <a:solidFill>
                            <a:srgbClr val="000000"/>
                          </a:solidFill>
                          <a:effectLst/>
                          <a:latin typeface="Aptos Narrow" panose="020B0004020202020204" pitchFamily="34" charset="0"/>
                        </a:rPr>
                        <a:t>Demographics</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Erie</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Monroe</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Difference</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 diff</a:t>
                      </a:r>
                    </a:p>
                  </a:txBody>
                  <a:tcPr marL="9525" marR="9525" marT="9525" marB="0" anchor="b"/>
                </a:tc>
                <a:extLst>
                  <a:ext uri="{0D108BD9-81ED-4DB2-BD59-A6C34878D82A}">
                    <a16:rowId xmlns:a16="http://schemas.microsoft.com/office/drawing/2014/main" val="1072118091"/>
                  </a:ext>
                </a:extLst>
              </a:tr>
              <a:tr h="370840">
                <a:tc>
                  <a:txBody>
                    <a:bodyPr/>
                    <a:lstStyle/>
                    <a:p>
                      <a:pPr algn="l" fontAlgn="b"/>
                      <a:r>
                        <a:rPr lang="en-US" sz="2000" b="0" i="0" u="none" strike="noStrike" dirty="0">
                          <a:solidFill>
                            <a:srgbClr val="000000"/>
                          </a:solidFill>
                          <a:effectLst/>
                          <a:latin typeface="Aptos Narrow" panose="020B0004020202020204" pitchFamily="34" charset="0"/>
                        </a:rPr>
                        <a:t>Population</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943,871 </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746,077 </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    197,794 </a:t>
                      </a:r>
                    </a:p>
                  </a:txBody>
                  <a:tcPr marL="9525" marR="9525" marT="9525" marB="0" anchor="b"/>
                </a:tc>
                <a:tc>
                  <a:txBody>
                    <a:bodyPr/>
                    <a:lstStyle/>
                    <a:p>
                      <a:pPr algn="ctr" fontAlgn="b"/>
                      <a:r>
                        <a:rPr lang="en-US" sz="2000" b="1" i="0" u="none" strike="noStrike">
                          <a:solidFill>
                            <a:srgbClr val="000000"/>
                          </a:solidFill>
                          <a:effectLst/>
                          <a:latin typeface="Aptos Narrow" panose="020B0004020202020204" pitchFamily="34" charset="0"/>
                        </a:rPr>
                        <a:t>27%</a:t>
                      </a:r>
                    </a:p>
                  </a:txBody>
                  <a:tcPr marL="9525" marR="9525" marT="9525" marB="0" anchor="b"/>
                </a:tc>
                <a:extLst>
                  <a:ext uri="{0D108BD9-81ED-4DB2-BD59-A6C34878D82A}">
                    <a16:rowId xmlns:a16="http://schemas.microsoft.com/office/drawing/2014/main" val="866703615"/>
                  </a:ext>
                </a:extLst>
              </a:tr>
              <a:tr h="370840">
                <a:tc>
                  <a:txBody>
                    <a:bodyPr/>
                    <a:lstStyle/>
                    <a:p>
                      <a:pPr algn="l" fontAlgn="b"/>
                      <a:r>
                        <a:rPr lang="en-US" sz="2000" b="0" i="0" u="none" strike="noStrike" dirty="0">
                          <a:solidFill>
                            <a:srgbClr val="000000"/>
                          </a:solidFill>
                          <a:effectLst/>
                          <a:latin typeface="Aptos Narrow" panose="020B0004020202020204" pitchFamily="34" charset="0"/>
                        </a:rPr>
                        <a:t>Poverty Level</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14%</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6.9%</a:t>
                      </a:r>
                    </a:p>
                  </a:txBody>
                  <a:tcPr marL="9525" marR="9525" marT="9525" marB="0" anchor="b"/>
                </a:tc>
                <a:tc>
                  <a:txBody>
                    <a:bodyPr/>
                    <a:lstStyle/>
                    <a:p>
                      <a:pPr algn="ctr"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96128849"/>
                  </a:ext>
                </a:extLst>
              </a:tr>
              <a:tr h="370840">
                <a:tc>
                  <a:txBody>
                    <a:bodyPr/>
                    <a:lstStyle/>
                    <a:p>
                      <a:pPr algn="l" fontAlgn="b"/>
                      <a:r>
                        <a:rPr lang="en-US" sz="2000" b="0" i="0" u="none" strike="noStrike" dirty="0">
                          <a:solidFill>
                            <a:srgbClr val="000000"/>
                          </a:solidFill>
                          <a:effectLst/>
                          <a:latin typeface="Aptos Narrow" panose="020B0004020202020204" pitchFamily="34" charset="0"/>
                        </a:rPr>
                        <a:t>Cities</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3</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1</a:t>
                      </a: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60169562"/>
                  </a:ext>
                </a:extLst>
              </a:tr>
              <a:tr h="370840">
                <a:tc>
                  <a:txBody>
                    <a:bodyPr/>
                    <a:lstStyle/>
                    <a:p>
                      <a:pPr algn="l" fontAlgn="b"/>
                      <a:r>
                        <a:rPr lang="en-US" sz="2000" b="0" i="0" u="none" strike="noStrike" dirty="0">
                          <a:solidFill>
                            <a:srgbClr val="000000"/>
                          </a:solidFill>
                          <a:effectLst/>
                          <a:latin typeface="Aptos Narrow" panose="020B0004020202020204" pitchFamily="34" charset="0"/>
                        </a:rPr>
                        <a:t>Towns</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25</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19</a:t>
                      </a:r>
                    </a:p>
                  </a:txBody>
                  <a:tcPr marL="9525" marR="9525" marT="9525" marB="0" anchor="b"/>
                </a:tc>
                <a:tc>
                  <a:txBody>
                    <a:bodyPr/>
                    <a:lstStyle/>
                    <a:p>
                      <a:pPr algn="ctr"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36949663"/>
                  </a:ext>
                </a:extLst>
              </a:tr>
              <a:tr h="370840">
                <a:tc>
                  <a:txBody>
                    <a:bodyPr/>
                    <a:lstStyle/>
                    <a:p>
                      <a:pPr algn="l" fontAlgn="b"/>
                      <a:r>
                        <a:rPr lang="en-US" sz="2000" b="0" i="0" u="none" strike="noStrike" dirty="0">
                          <a:solidFill>
                            <a:srgbClr val="000000"/>
                          </a:solidFill>
                          <a:effectLst/>
                          <a:latin typeface="Aptos Narrow" panose="020B0004020202020204" pitchFamily="34" charset="0"/>
                        </a:rPr>
                        <a:t>Villages</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10</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10</a:t>
                      </a: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47919387"/>
                  </a:ext>
                </a:extLst>
              </a:tr>
              <a:tr h="37084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6561323"/>
                  </a:ext>
                </a:extLst>
              </a:tr>
            </a:tbl>
          </a:graphicData>
        </a:graphic>
      </p:graphicFrame>
    </p:spTree>
    <p:extLst>
      <p:ext uri="{BB962C8B-B14F-4D97-AF65-F5344CB8AC3E}">
        <p14:creationId xmlns:p14="http://schemas.microsoft.com/office/powerpoint/2010/main" val="3654388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7573-9F4C-79CE-130D-9FB5F26F7D64}"/>
              </a:ext>
            </a:extLst>
          </p:cNvPr>
          <p:cNvSpPr>
            <a:spLocks noGrp="1"/>
          </p:cNvSpPr>
          <p:nvPr>
            <p:ph type="title"/>
          </p:nvPr>
        </p:nvSpPr>
        <p:spPr/>
        <p:txBody>
          <a:bodyPr>
            <a:normAutofit/>
          </a:bodyPr>
          <a:lstStyle/>
          <a:p>
            <a:r>
              <a:rPr lang="en-US" dirty="0"/>
              <a:t>8. Comparing Erie and Monroe Counties – </a:t>
            </a:r>
            <a:br>
              <a:rPr lang="en-US" dirty="0"/>
            </a:br>
            <a:r>
              <a:rPr lang="en-US" sz="1800" dirty="0"/>
              <a:t> Largest City</a:t>
            </a:r>
          </a:p>
        </p:txBody>
      </p:sp>
      <p:graphicFrame>
        <p:nvGraphicFramePr>
          <p:cNvPr id="6" name="Content Placeholder 5">
            <a:extLst>
              <a:ext uri="{FF2B5EF4-FFF2-40B4-BE49-F238E27FC236}">
                <a16:creationId xmlns:a16="http://schemas.microsoft.com/office/drawing/2014/main" id="{459ACE86-9694-352E-D596-714937C95266}"/>
              </a:ext>
            </a:extLst>
          </p:cNvPr>
          <p:cNvGraphicFramePr>
            <a:graphicFrameLocks noGrp="1"/>
          </p:cNvGraphicFramePr>
          <p:nvPr>
            <p:ph idx="1"/>
            <p:extLst>
              <p:ext uri="{D42A27DB-BD31-4B8C-83A1-F6EECF244321}">
                <p14:modId xmlns:p14="http://schemas.microsoft.com/office/powerpoint/2010/main" val="954845345"/>
              </p:ext>
            </p:extLst>
          </p:nvPr>
        </p:nvGraphicFramePr>
        <p:xfrm>
          <a:off x="761801" y="2588821"/>
          <a:ext cx="10650386" cy="2698411"/>
        </p:xfrm>
        <a:graphic>
          <a:graphicData uri="http://schemas.openxmlformats.org/drawingml/2006/table">
            <a:tbl>
              <a:tblPr firstRow="1" bandRow="1">
                <a:tableStyleId>{5C22544A-7EE6-4342-B048-85BDC9FD1C3A}</a:tableStyleId>
              </a:tblPr>
              <a:tblGrid>
                <a:gridCol w="1732017">
                  <a:extLst>
                    <a:ext uri="{9D8B030D-6E8A-4147-A177-3AD203B41FA5}">
                      <a16:colId xmlns:a16="http://schemas.microsoft.com/office/drawing/2014/main" val="2426756771"/>
                    </a:ext>
                  </a:extLst>
                </a:gridCol>
                <a:gridCol w="2018805">
                  <a:extLst>
                    <a:ext uri="{9D8B030D-6E8A-4147-A177-3AD203B41FA5}">
                      <a16:colId xmlns:a16="http://schemas.microsoft.com/office/drawing/2014/main" val="971655464"/>
                    </a:ext>
                  </a:extLst>
                </a:gridCol>
                <a:gridCol w="2639410">
                  <a:extLst>
                    <a:ext uri="{9D8B030D-6E8A-4147-A177-3AD203B41FA5}">
                      <a16:colId xmlns:a16="http://schemas.microsoft.com/office/drawing/2014/main" val="3370693603"/>
                    </a:ext>
                  </a:extLst>
                </a:gridCol>
                <a:gridCol w="2130077">
                  <a:extLst>
                    <a:ext uri="{9D8B030D-6E8A-4147-A177-3AD203B41FA5}">
                      <a16:colId xmlns:a16="http://schemas.microsoft.com/office/drawing/2014/main" val="4037078086"/>
                    </a:ext>
                  </a:extLst>
                </a:gridCol>
                <a:gridCol w="2130077">
                  <a:extLst>
                    <a:ext uri="{9D8B030D-6E8A-4147-A177-3AD203B41FA5}">
                      <a16:colId xmlns:a16="http://schemas.microsoft.com/office/drawing/2014/main" val="1327720294"/>
                    </a:ext>
                  </a:extLst>
                </a:gridCol>
              </a:tblGrid>
              <a:tr h="495112">
                <a:tc>
                  <a:txBody>
                    <a:bodyPr/>
                    <a:lstStyle/>
                    <a:p>
                      <a:pPr algn="l" fontAlgn="b"/>
                      <a:r>
                        <a:rPr lang="en-US" sz="2000" b="1" i="0" u="none" strike="noStrike" dirty="0">
                          <a:solidFill>
                            <a:srgbClr val="000000"/>
                          </a:solidFill>
                          <a:effectLst/>
                          <a:latin typeface="Aptos Narrow" panose="020B0004020202020204" pitchFamily="34" charset="0"/>
                        </a:rPr>
                        <a:t>2024 Budgets</a:t>
                      </a:r>
                    </a:p>
                  </a:txBody>
                  <a:tcPr marL="9525" marR="9525" marT="9525" marB="0"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80239150"/>
                  </a:ext>
                </a:extLst>
              </a:tr>
              <a:tr h="692420">
                <a:tc>
                  <a:txBody>
                    <a:bodyPr/>
                    <a:lstStyle/>
                    <a:p>
                      <a:pPr algn="l" fontAlgn="b"/>
                      <a:r>
                        <a:rPr lang="en-US" sz="2000" b="1" i="0" u="none" strike="noStrike" dirty="0">
                          <a:solidFill>
                            <a:srgbClr val="000000"/>
                          </a:solidFill>
                          <a:effectLst/>
                          <a:latin typeface="Aptos Narrow" panose="020B0004020202020204" pitchFamily="34" charset="0"/>
                        </a:rPr>
                        <a:t>Demographics</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City of Buffalo</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City of Rochester</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Difference</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 diff</a:t>
                      </a:r>
                    </a:p>
                  </a:txBody>
                  <a:tcPr marL="9525" marR="9525" marT="9525" marB="0" anchor="b"/>
                </a:tc>
                <a:extLst>
                  <a:ext uri="{0D108BD9-81ED-4DB2-BD59-A6C34878D82A}">
                    <a16:rowId xmlns:a16="http://schemas.microsoft.com/office/drawing/2014/main" val="196928564"/>
                  </a:ext>
                </a:extLst>
              </a:tr>
              <a:tr h="581891">
                <a:tc>
                  <a:txBody>
                    <a:bodyPr/>
                    <a:lstStyle/>
                    <a:p>
                      <a:pPr algn="l" fontAlgn="b"/>
                      <a:r>
                        <a:rPr lang="en-US" sz="2000" b="0" i="0" u="none" strike="noStrike">
                          <a:solidFill>
                            <a:srgbClr val="000000"/>
                          </a:solidFill>
                          <a:effectLst/>
                          <a:latin typeface="Aptos Narrow" panose="020B0004020202020204" pitchFamily="34" charset="0"/>
                        </a:rPr>
                        <a:t>Population</a:t>
                      </a:r>
                    </a:p>
                  </a:txBody>
                  <a:tcPr marL="9525" marR="9525" marT="9525" marB="0" anchor="b"/>
                </a:tc>
                <a:tc>
                  <a:txBody>
                    <a:bodyPr/>
                    <a:lstStyle/>
                    <a:p>
                      <a:pPr algn="l" fontAlgn="b"/>
                      <a:r>
                        <a:rPr lang="en-US" sz="2000" b="0" i="0" u="none" strike="noStrike">
                          <a:solidFill>
                            <a:srgbClr val="000000"/>
                          </a:solidFill>
                          <a:effectLst/>
                          <a:latin typeface="Aptos Narrow" panose="020B0004020202020204" pitchFamily="34" charset="0"/>
                        </a:rPr>
                        <a:t>             276,486 </a:t>
                      </a:r>
                    </a:p>
                  </a:txBody>
                  <a:tcPr marL="9525" marR="9525" marT="9525" marB="0" anchor="b"/>
                </a:tc>
                <a:tc>
                  <a:txBody>
                    <a:bodyPr/>
                    <a:lstStyle/>
                    <a:p>
                      <a:pPr algn="l" fontAlgn="b"/>
                      <a:r>
                        <a:rPr lang="en-US" sz="2000" b="0" i="0" u="none" strike="noStrike">
                          <a:solidFill>
                            <a:srgbClr val="000000"/>
                          </a:solidFill>
                          <a:effectLst/>
                          <a:latin typeface="Aptos Narrow" panose="020B0004020202020204" pitchFamily="34" charset="0"/>
                        </a:rPr>
                        <a:t>                 209,352 </a:t>
                      </a:r>
                    </a:p>
                  </a:txBody>
                  <a:tcPr marL="9525" marR="9525" marT="9525" marB="0" anchor="b"/>
                </a:tc>
                <a:tc>
                  <a:txBody>
                    <a:bodyPr/>
                    <a:lstStyle/>
                    <a:p>
                      <a:pPr algn="l" fontAlgn="b"/>
                      <a:r>
                        <a:rPr lang="en-US" sz="2000" b="0" i="0" u="none" strike="noStrike">
                          <a:solidFill>
                            <a:srgbClr val="000000"/>
                          </a:solidFill>
                          <a:effectLst/>
                          <a:latin typeface="Aptos Narrow" panose="020B0004020202020204" pitchFamily="34" charset="0"/>
                        </a:rPr>
                        <a:t>              67,134 </a:t>
                      </a:r>
                    </a:p>
                  </a:txBody>
                  <a:tcPr marL="9525" marR="9525" marT="9525" marB="0" anchor="b"/>
                </a:tc>
                <a:tc>
                  <a:txBody>
                    <a:bodyPr/>
                    <a:lstStyle/>
                    <a:p>
                      <a:pPr algn="ctr" fontAlgn="b"/>
                      <a:r>
                        <a:rPr lang="en-US" sz="2000" b="1" i="0" u="none" strike="noStrike" dirty="0">
                          <a:solidFill>
                            <a:srgbClr val="000000"/>
                          </a:solidFill>
                          <a:effectLst/>
                          <a:latin typeface="Aptos Narrow" panose="020B0004020202020204" pitchFamily="34" charset="0"/>
                        </a:rPr>
                        <a:t>32%</a:t>
                      </a:r>
                    </a:p>
                  </a:txBody>
                  <a:tcPr marL="9525" marR="9525" marT="9525" marB="0" anchor="b"/>
                </a:tc>
                <a:extLst>
                  <a:ext uri="{0D108BD9-81ED-4DB2-BD59-A6C34878D82A}">
                    <a16:rowId xmlns:a16="http://schemas.microsoft.com/office/drawing/2014/main" val="3627304090"/>
                  </a:ext>
                </a:extLst>
              </a:tr>
              <a:tr h="928988">
                <a:tc>
                  <a:txBody>
                    <a:bodyPr/>
                    <a:lstStyle/>
                    <a:p>
                      <a:pPr algn="l" fontAlgn="b"/>
                      <a:r>
                        <a:rPr lang="en-US" sz="2000" b="0" i="0" u="none" strike="noStrike">
                          <a:solidFill>
                            <a:srgbClr val="000000"/>
                          </a:solidFill>
                          <a:effectLst/>
                          <a:latin typeface="Aptos Narrow" panose="020B0004020202020204" pitchFamily="34" charset="0"/>
                        </a:rPr>
                        <a:t>Poverty Level</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28%</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29%</a:t>
                      </a:r>
                    </a:p>
                  </a:txBody>
                  <a:tcPr marL="9525" marR="9525" marT="9525" marB="0"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85311451"/>
                  </a:ext>
                </a:extLst>
              </a:tr>
            </a:tbl>
          </a:graphicData>
        </a:graphic>
      </p:graphicFrame>
    </p:spTree>
    <p:extLst>
      <p:ext uri="{BB962C8B-B14F-4D97-AF65-F5344CB8AC3E}">
        <p14:creationId xmlns:p14="http://schemas.microsoft.com/office/powerpoint/2010/main" val="3679645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7573-9F4C-79CE-130D-9FB5F26F7D64}"/>
              </a:ext>
            </a:extLst>
          </p:cNvPr>
          <p:cNvSpPr>
            <a:spLocks noGrp="1"/>
          </p:cNvSpPr>
          <p:nvPr>
            <p:ph type="title"/>
          </p:nvPr>
        </p:nvSpPr>
        <p:spPr/>
        <p:txBody>
          <a:bodyPr>
            <a:normAutofit/>
          </a:bodyPr>
          <a:lstStyle/>
          <a:p>
            <a:r>
              <a:rPr lang="en-US" dirty="0"/>
              <a:t>8. Comparing Erie and Monroe Counties – </a:t>
            </a:r>
            <a:br>
              <a:rPr lang="en-US" dirty="0"/>
            </a:br>
            <a:r>
              <a:rPr lang="en-US" sz="1800" dirty="0"/>
              <a:t> Case Counts – Criminal (Erie: ACP + LABB), Monroe (PD + ACP/Conflict Defender)</a:t>
            </a:r>
            <a:br>
              <a:rPr lang="en-US" sz="1800" dirty="0"/>
            </a:br>
            <a:r>
              <a:rPr lang="en-US" sz="1800" dirty="0"/>
              <a:t>                           -  Family (Erie: ACP), Monroe (PD + ACP/Conflict Defender)</a:t>
            </a:r>
          </a:p>
        </p:txBody>
      </p:sp>
      <p:graphicFrame>
        <p:nvGraphicFramePr>
          <p:cNvPr id="6" name="Content Placeholder 5">
            <a:extLst>
              <a:ext uri="{FF2B5EF4-FFF2-40B4-BE49-F238E27FC236}">
                <a16:creationId xmlns:a16="http://schemas.microsoft.com/office/drawing/2014/main" id="{459ACE86-9694-352E-D596-714937C95266}"/>
              </a:ext>
            </a:extLst>
          </p:cNvPr>
          <p:cNvGraphicFramePr>
            <a:graphicFrameLocks noGrp="1"/>
          </p:cNvGraphicFramePr>
          <p:nvPr>
            <p:ph idx="1"/>
            <p:extLst>
              <p:ext uri="{D42A27DB-BD31-4B8C-83A1-F6EECF244321}">
                <p14:modId xmlns:p14="http://schemas.microsoft.com/office/powerpoint/2010/main" val="3076447887"/>
              </p:ext>
            </p:extLst>
          </p:nvPr>
        </p:nvGraphicFramePr>
        <p:xfrm>
          <a:off x="761801" y="3036582"/>
          <a:ext cx="10650386" cy="2822424"/>
        </p:xfrm>
        <a:graphic>
          <a:graphicData uri="http://schemas.openxmlformats.org/drawingml/2006/table">
            <a:tbl>
              <a:tblPr firstRow="1" bandRow="1">
                <a:tableStyleId>{5C22544A-7EE6-4342-B048-85BDC9FD1C3A}</a:tableStyleId>
              </a:tblPr>
              <a:tblGrid>
                <a:gridCol w="1732017">
                  <a:extLst>
                    <a:ext uri="{9D8B030D-6E8A-4147-A177-3AD203B41FA5}">
                      <a16:colId xmlns:a16="http://schemas.microsoft.com/office/drawing/2014/main" val="2426756771"/>
                    </a:ext>
                  </a:extLst>
                </a:gridCol>
                <a:gridCol w="2018805">
                  <a:extLst>
                    <a:ext uri="{9D8B030D-6E8A-4147-A177-3AD203B41FA5}">
                      <a16:colId xmlns:a16="http://schemas.microsoft.com/office/drawing/2014/main" val="971655464"/>
                    </a:ext>
                  </a:extLst>
                </a:gridCol>
                <a:gridCol w="2639410">
                  <a:extLst>
                    <a:ext uri="{9D8B030D-6E8A-4147-A177-3AD203B41FA5}">
                      <a16:colId xmlns:a16="http://schemas.microsoft.com/office/drawing/2014/main" val="3370693603"/>
                    </a:ext>
                  </a:extLst>
                </a:gridCol>
                <a:gridCol w="2130077">
                  <a:extLst>
                    <a:ext uri="{9D8B030D-6E8A-4147-A177-3AD203B41FA5}">
                      <a16:colId xmlns:a16="http://schemas.microsoft.com/office/drawing/2014/main" val="4037078086"/>
                    </a:ext>
                  </a:extLst>
                </a:gridCol>
                <a:gridCol w="2130077">
                  <a:extLst>
                    <a:ext uri="{9D8B030D-6E8A-4147-A177-3AD203B41FA5}">
                      <a16:colId xmlns:a16="http://schemas.microsoft.com/office/drawing/2014/main" val="1327720294"/>
                    </a:ext>
                  </a:extLst>
                </a:gridCol>
              </a:tblGrid>
              <a:tr h="389795">
                <a:tc>
                  <a:txBody>
                    <a:bodyPr/>
                    <a:lstStyle/>
                    <a:p>
                      <a:pPr algn="l" fontAlgn="b"/>
                      <a:r>
                        <a:rPr lang="en-US" sz="2000" b="1" i="0" u="none" strike="noStrike" dirty="0">
                          <a:solidFill>
                            <a:srgbClr val="000000"/>
                          </a:solidFill>
                          <a:effectLst/>
                          <a:latin typeface="Aptos Narrow" panose="020B0004020202020204" pitchFamily="34" charset="0"/>
                        </a:rPr>
                        <a:t>2024</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ptos Narrow" panose="020B0004020202020204" pitchFamily="34" charset="0"/>
                        </a:rPr>
                        <a:t>Erie</a:t>
                      </a:r>
                    </a:p>
                    <a:p>
                      <a:pPr algn="ctr" fontAlgn="b"/>
                      <a:endParaRPr lang="en-US"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ptos Narrow" panose="020B0004020202020204" pitchFamily="34" charset="0"/>
                        </a:rPr>
                        <a:t>Monroe</a:t>
                      </a:r>
                    </a:p>
                    <a:p>
                      <a:pPr algn="ctr" fontAlgn="b"/>
                      <a:endParaRPr lang="en-US"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ptos Narrow" panose="020B0004020202020204" pitchFamily="34" charset="0"/>
                        </a:rPr>
                        <a:t>Difference</a:t>
                      </a:r>
                    </a:p>
                    <a:p>
                      <a:pPr algn="ctr" fontAlgn="b"/>
                      <a:endParaRPr lang="en-US"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ptos Narrow" panose="020B0004020202020204" pitchFamily="34" charset="0"/>
                        </a:rPr>
                        <a:t>% diff</a:t>
                      </a:r>
                    </a:p>
                    <a:p>
                      <a:pPr algn="ctr" fontAlgn="b"/>
                      <a:endParaRPr lang="en-US" sz="2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80239150"/>
                  </a:ext>
                </a:extLst>
              </a:tr>
              <a:tr h="692420">
                <a:tc>
                  <a:txBody>
                    <a:bodyPr/>
                    <a:lstStyle/>
                    <a:p>
                      <a:pPr algn="l" fontAlgn="b"/>
                      <a:r>
                        <a:rPr lang="en-US" sz="2000" b="0" i="0" u="none" strike="noStrike" dirty="0">
                          <a:solidFill>
                            <a:srgbClr val="000000"/>
                          </a:solidFill>
                          <a:effectLst/>
                          <a:latin typeface="Aptos Narrow" panose="020B0004020202020204" pitchFamily="34" charset="0"/>
                        </a:rPr>
                        <a:t>Criminal</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28,000</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18,425</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9,575</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52%</a:t>
                      </a:r>
                    </a:p>
                  </a:txBody>
                  <a:tcPr marL="9525" marR="9525" marT="9525" marB="0" anchor="b"/>
                </a:tc>
                <a:extLst>
                  <a:ext uri="{0D108BD9-81ED-4DB2-BD59-A6C34878D82A}">
                    <a16:rowId xmlns:a16="http://schemas.microsoft.com/office/drawing/2014/main" val="196928564"/>
                  </a:ext>
                </a:extLst>
              </a:tr>
              <a:tr h="581891">
                <a:tc>
                  <a:txBody>
                    <a:bodyPr/>
                    <a:lstStyle/>
                    <a:p>
                      <a:pPr algn="l" fontAlgn="b"/>
                      <a:r>
                        <a:rPr lang="en-US" sz="2000" b="0" i="0" u="none" strike="noStrike" dirty="0">
                          <a:solidFill>
                            <a:srgbClr val="000000"/>
                          </a:solidFill>
                          <a:effectLst/>
                          <a:latin typeface="Aptos Narrow" panose="020B0004020202020204" pitchFamily="34" charset="0"/>
                        </a:rPr>
                        <a:t>Family</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8,800</a:t>
                      </a:r>
                    </a:p>
                  </a:txBody>
                  <a:tcPr marL="9525" marR="9525" marT="9525" marB="0" anchor="b"/>
                </a:tc>
                <a:tc>
                  <a:txBody>
                    <a:bodyPr/>
                    <a:lstStyle/>
                    <a:p>
                      <a:pPr algn="ctr" fontAlgn="b"/>
                      <a:r>
                        <a:rPr lang="en-US" sz="2000" b="0" i="0" u="none" strike="noStrike">
                          <a:solidFill>
                            <a:srgbClr val="000000"/>
                          </a:solidFill>
                          <a:effectLst/>
                          <a:latin typeface="Aptos Narrow" panose="020B0004020202020204" pitchFamily="34" charset="0"/>
                        </a:rPr>
                        <a:t>8,000</a:t>
                      </a:r>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800</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10%</a:t>
                      </a:r>
                    </a:p>
                  </a:txBody>
                  <a:tcPr marL="9525" marR="9525" marT="9525" marB="0" anchor="b"/>
                </a:tc>
                <a:extLst>
                  <a:ext uri="{0D108BD9-81ED-4DB2-BD59-A6C34878D82A}">
                    <a16:rowId xmlns:a16="http://schemas.microsoft.com/office/drawing/2014/main" val="3627304090"/>
                  </a:ext>
                </a:extLst>
              </a:tr>
              <a:tr h="928988">
                <a:tc>
                  <a:txBody>
                    <a:bodyPr/>
                    <a:lstStyle/>
                    <a:p>
                      <a:pPr algn="l" fontAlgn="b"/>
                      <a:r>
                        <a:rPr lang="en-US" sz="2000" b="0" i="0" u="none" strike="noStrike" dirty="0">
                          <a:solidFill>
                            <a:srgbClr val="000000"/>
                          </a:solidFill>
                          <a:effectLst/>
                          <a:latin typeface="Aptos Narrow" panose="020B0004020202020204" pitchFamily="34" charset="0"/>
                        </a:rPr>
                        <a:t>Total</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36,800</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26,425</a:t>
                      </a:r>
                    </a:p>
                  </a:txBody>
                  <a:tcPr marL="9525" marR="9525" marT="9525" marB="0" anchor="b"/>
                </a:tc>
                <a:tc>
                  <a:txBody>
                    <a:bodyPr/>
                    <a:lstStyle/>
                    <a:p>
                      <a:pPr algn="ctr" fontAlgn="b"/>
                      <a:r>
                        <a:rPr lang="en-US" sz="2000" b="0" i="0" u="none" strike="noStrike" dirty="0">
                          <a:solidFill>
                            <a:srgbClr val="000000"/>
                          </a:solidFill>
                          <a:effectLst/>
                          <a:latin typeface="Aptos Narrow" panose="020B0004020202020204" pitchFamily="34" charset="0"/>
                        </a:rPr>
                        <a:t>10,375</a:t>
                      </a:r>
                    </a:p>
                  </a:txBody>
                  <a:tcPr marL="9525" marR="9525" marT="9525" marB="0" anchor="b"/>
                </a:tc>
                <a:tc>
                  <a:txBody>
                    <a:bodyPr/>
                    <a:lstStyle/>
                    <a:p>
                      <a:pPr algn="ctr" fontAlgn="b"/>
                      <a:r>
                        <a:rPr lang="en-US" sz="2000" b="1" i="0" u="none" strike="noStrike" dirty="0">
                          <a:solidFill>
                            <a:srgbClr val="000000"/>
                          </a:solidFill>
                          <a:effectLst/>
                          <a:latin typeface="Aptos Narrow" panose="020B0004020202020204" pitchFamily="34" charset="0"/>
                        </a:rPr>
                        <a:t>39%</a:t>
                      </a:r>
                    </a:p>
                  </a:txBody>
                  <a:tcPr marL="9525" marR="9525" marT="9525" marB="0" anchor="b"/>
                </a:tc>
                <a:extLst>
                  <a:ext uri="{0D108BD9-81ED-4DB2-BD59-A6C34878D82A}">
                    <a16:rowId xmlns:a16="http://schemas.microsoft.com/office/drawing/2014/main" val="4085311451"/>
                  </a:ext>
                </a:extLst>
              </a:tr>
            </a:tbl>
          </a:graphicData>
        </a:graphic>
      </p:graphicFrame>
    </p:spTree>
    <p:extLst>
      <p:ext uri="{BB962C8B-B14F-4D97-AF65-F5344CB8AC3E}">
        <p14:creationId xmlns:p14="http://schemas.microsoft.com/office/powerpoint/2010/main" val="3794269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7573-9F4C-79CE-130D-9FB5F26F7D64}"/>
              </a:ext>
            </a:extLst>
          </p:cNvPr>
          <p:cNvSpPr>
            <a:spLocks noGrp="1"/>
          </p:cNvSpPr>
          <p:nvPr>
            <p:ph type="title"/>
          </p:nvPr>
        </p:nvSpPr>
        <p:spPr/>
        <p:txBody>
          <a:bodyPr>
            <a:normAutofit/>
          </a:bodyPr>
          <a:lstStyle/>
          <a:p>
            <a:r>
              <a:rPr lang="en-US" dirty="0"/>
              <a:t>8. Comparing Erie and Monroe Counties – </a:t>
            </a:r>
            <a:br>
              <a:rPr lang="en-US" dirty="0"/>
            </a:br>
            <a:r>
              <a:rPr lang="en-US" sz="1800" dirty="0"/>
              <a:t>Cost of Indigent Defense</a:t>
            </a:r>
          </a:p>
        </p:txBody>
      </p:sp>
      <p:graphicFrame>
        <p:nvGraphicFramePr>
          <p:cNvPr id="7" name="Content Placeholder 6">
            <a:extLst>
              <a:ext uri="{FF2B5EF4-FFF2-40B4-BE49-F238E27FC236}">
                <a16:creationId xmlns:a16="http://schemas.microsoft.com/office/drawing/2014/main" id="{FA72D65F-6BC2-2325-5EF0-B1935208C622}"/>
              </a:ext>
            </a:extLst>
          </p:cNvPr>
          <p:cNvGraphicFramePr>
            <a:graphicFrameLocks noGrp="1"/>
          </p:cNvGraphicFramePr>
          <p:nvPr>
            <p:ph idx="1"/>
            <p:extLst>
              <p:ext uri="{D42A27DB-BD31-4B8C-83A1-F6EECF244321}">
                <p14:modId xmlns:p14="http://schemas.microsoft.com/office/powerpoint/2010/main" val="3202481572"/>
              </p:ext>
            </p:extLst>
          </p:nvPr>
        </p:nvGraphicFramePr>
        <p:xfrm>
          <a:off x="941296" y="2571420"/>
          <a:ext cx="9057143" cy="4042262"/>
        </p:xfrm>
        <a:graphic>
          <a:graphicData uri="http://schemas.openxmlformats.org/drawingml/2006/table">
            <a:tbl>
              <a:tblPr firstRow="1" bandRow="1">
                <a:tableStyleId>{5C22544A-7EE6-4342-B048-85BDC9FD1C3A}</a:tableStyleId>
              </a:tblPr>
              <a:tblGrid>
                <a:gridCol w="2621301">
                  <a:extLst>
                    <a:ext uri="{9D8B030D-6E8A-4147-A177-3AD203B41FA5}">
                      <a16:colId xmlns:a16="http://schemas.microsoft.com/office/drawing/2014/main" val="4274410390"/>
                    </a:ext>
                  </a:extLst>
                </a:gridCol>
                <a:gridCol w="1698172">
                  <a:extLst>
                    <a:ext uri="{9D8B030D-6E8A-4147-A177-3AD203B41FA5}">
                      <a16:colId xmlns:a16="http://schemas.microsoft.com/office/drawing/2014/main" val="1097330785"/>
                    </a:ext>
                  </a:extLst>
                </a:gridCol>
                <a:gridCol w="1908923">
                  <a:extLst>
                    <a:ext uri="{9D8B030D-6E8A-4147-A177-3AD203B41FA5}">
                      <a16:colId xmlns:a16="http://schemas.microsoft.com/office/drawing/2014/main" val="202910973"/>
                    </a:ext>
                  </a:extLst>
                </a:gridCol>
                <a:gridCol w="1629924">
                  <a:extLst>
                    <a:ext uri="{9D8B030D-6E8A-4147-A177-3AD203B41FA5}">
                      <a16:colId xmlns:a16="http://schemas.microsoft.com/office/drawing/2014/main" val="3680072084"/>
                    </a:ext>
                  </a:extLst>
                </a:gridCol>
                <a:gridCol w="1198823">
                  <a:extLst>
                    <a:ext uri="{9D8B030D-6E8A-4147-A177-3AD203B41FA5}">
                      <a16:colId xmlns:a16="http://schemas.microsoft.com/office/drawing/2014/main" val="1455407253"/>
                    </a:ext>
                  </a:extLst>
                </a:gridCol>
              </a:tblGrid>
              <a:tr h="370840">
                <a:tc>
                  <a:txBody>
                    <a:bodyPr/>
                    <a:lstStyle/>
                    <a:p>
                      <a:pPr algn="l" fontAlgn="b"/>
                      <a:r>
                        <a:rPr lang="en-US" sz="1800" b="1" i="0" u="none" strike="noStrike" dirty="0">
                          <a:solidFill>
                            <a:srgbClr val="000000"/>
                          </a:solidFill>
                          <a:effectLst/>
                          <a:latin typeface="Aptos Narrow" panose="020B0004020202020204" pitchFamily="34" charset="0"/>
                        </a:rPr>
                        <a:t>2024 Budgets</a:t>
                      </a:r>
                    </a:p>
                  </a:txBody>
                  <a:tcPr marL="9525" marR="9525" marT="9525" marB="0" anchor="b"/>
                </a:tc>
                <a:tc>
                  <a:txBody>
                    <a:bodyPr/>
                    <a:lstStyle/>
                    <a:p>
                      <a:pPr algn="ctr" fontAlgn="b"/>
                      <a:r>
                        <a:rPr lang="en-US" sz="1800" b="1" i="0" u="none" strike="noStrike" dirty="0">
                          <a:solidFill>
                            <a:srgbClr val="000000"/>
                          </a:solidFill>
                          <a:effectLst/>
                          <a:latin typeface="Aptos Narrow" panose="020B0004020202020204" pitchFamily="34" charset="0"/>
                        </a:rPr>
                        <a:t>Erie</a:t>
                      </a:r>
                    </a:p>
                  </a:txBody>
                  <a:tcPr marL="9525" marR="9525" marT="9525" marB="0" anchor="ctr"/>
                </a:tc>
                <a:tc>
                  <a:txBody>
                    <a:bodyPr/>
                    <a:lstStyle/>
                    <a:p>
                      <a:pPr algn="ctr" fontAlgn="b"/>
                      <a:r>
                        <a:rPr lang="en-US" sz="1800" b="1" i="0" u="none" strike="noStrike" dirty="0">
                          <a:solidFill>
                            <a:srgbClr val="000000"/>
                          </a:solidFill>
                          <a:effectLst/>
                          <a:latin typeface="Aptos Narrow" panose="020B0004020202020204" pitchFamily="34" charset="0"/>
                        </a:rPr>
                        <a:t>Monroe</a:t>
                      </a:r>
                    </a:p>
                  </a:txBody>
                  <a:tcPr marL="9525" marR="9525" marT="9525" marB="0" anchor="ctr"/>
                </a:tc>
                <a:tc>
                  <a:txBody>
                    <a:bodyPr/>
                    <a:lstStyle/>
                    <a:p>
                      <a:pPr algn="ctr" fontAlgn="b"/>
                      <a:r>
                        <a:rPr lang="en-US" sz="1800" b="1" i="0" u="none" strike="noStrike" dirty="0">
                          <a:solidFill>
                            <a:srgbClr val="000000"/>
                          </a:solidFill>
                          <a:effectLst/>
                          <a:latin typeface="Aptos Narrow" panose="020B0004020202020204" pitchFamily="34" charset="0"/>
                        </a:rPr>
                        <a:t>Difference</a:t>
                      </a:r>
                    </a:p>
                  </a:txBody>
                  <a:tcPr marL="9525" marR="9525" marT="9525" marB="0" anchor="ctr"/>
                </a:tc>
                <a:tc>
                  <a:txBody>
                    <a:bodyPr/>
                    <a:lstStyle/>
                    <a:p>
                      <a:pPr algn="ctr" fontAlgn="b"/>
                      <a:r>
                        <a:rPr lang="en-US" sz="1800" b="1" i="0" u="none" strike="noStrike" dirty="0">
                          <a:solidFill>
                            <a:srgbClr val="000000"/>
                          </a:solidFill>
                          <a:effectLst/>
                          <a:latin typeface="Aptos Narrow" panose="020B0004020202020204" pitchFamily="34" charset="0"/>
                        </a:rPr>
                        <a:t>% Diff</a:t>
                      </a:r>
                    </a:p>
                  </a:txBody>
                  <a:tcPr marL="9525" marR="9525" marT="9525" marB="0" anchor="ctr"/>
                </a:tc>
                <a:extLst>
                  <a:ext uri="{0D108BD9-81ED-4DB2-BD59-A6C34878D82A}">
                    <a16:rowId xmlns:a16="http://schemas.microsoft.com/office/drawing/2014/main" val="234770469"/>
                  </a:ext>
                </a:extLst>
              </a:tr>
              <a:tr h="370840">
                <a:tc>
                  <a:txBody>
                    <a:bodyPr/>
                    <a:lstStyle/>
                    <a:p>
                      <a:pPr algn="l" fontAlgn="b"/>
                      <a:r>
                        <a:rPr lang="en-US" sz="1800" b="0" i="0" u="none" strike="noStrike" dirty="0">
                          <a:solidFill>
                            <a:srgbClr val="000000"/>
                          </a:solidFill>
                          <a:effectLst/>
                          <a:latin typeface="Aptos Narrow" panose="020B0004020202020204" pitchFamily="34" charset="0"/>
                        </a:rPr>
                        <a:t>Legal Aid Bureau</a:t>
                      </a:r>
                    </a:p>
                  </a:txBody>
                  <a:tcPr marL="9525" marR="9525" marT="9525" marB="0" anchor="b"/>
                </a:tc>
                <a:tc>
                  <a:txBody>
                    <a:bodyPr/>
                    <a:lstStyle/>
                    <a:p>
                      <a:pPr algn="l" fontAlgn="b"/>
                      <a:r>
                        <a:rPr lang="en-US" sz="1800" b="0" i="0" u="none" strike="noStrike" dirty="0">
                          <a:solidFill>
                            <a:srgbClr val="000000"/>
                          </a:solidFill>
                          <a:effectLst/>
                          <a:latin typeface="Aptos Narrow" panose="020B0004020202020204" pitchFamily="34" charset="0"/>
                        </a:rPr>
                        <a:t> $          5,514,551 </a:t>
                      </a:r>
                    </a:p>
                  </a:txBody>
                  <a:tcPr marL="9525" marR="9525" marT="9525"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141313378"/>
                  </a:ext>
                </a:extLst>
              </a:tr>
              <a:tr h="370840">
                <a:tc>
                  <a:txBody>
                    <a:bodyPr/>
                    <a:lstStyle/>
                    <a:p>
                      <a:pPr algn="l" fontAlgn="b"/>
                      <a:r>
                        <a:rPr lang="en-US" sz="1800" b="0" i="0" u="none" strike="noStrike" dirty="0">
                          <a:solidFill>
                            <a:srgbClr val="000000"/>
                          </a:solidFill>
                          <a:effectLst/>
                          <a:latin typeface="Aptos Narrow" panose="020B0004020202020204" pitchFamily="34" charset="0"/>
                        </a:rPr>
                        <a:t>Assigned Counsel Program</a:t>
                      </a: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        20,322,433 </a:t>
                      </a:r>
                    </a:p>
                  </a:txBody>
                  <a:tcPr marL="9525" marR="9525" marT="9525" marB="0" anchor="b"/>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42648180"/>
                  </a:ext>
                </a:extLst>
              </a:tr>
              <a:tr h="370840">
                <a:tc>
                  <a:txBody>
                    <a:bodyPr/>
                    <a:lstStyle/>
                    <a:p>
                      <a:pPr algn="l" fontAlgn="b"/>
                      <a:r>
                        <a:rPr lang="en-US" sz="1800" b="0" i="0" u="none" strike="noStrike" dirty="0">
                          <a:solidFill>
                            <a:srgbClr val="000000"/>
                          </a:solidFill>
                          <a:effectLst/>
                          <a:latin typeface="Aptos Narrow" panose="020B0004020202020204" pitchFamily="34" charset="0"/>
                        </a:rPr>
                        <a:t>Public Defender</a:t>
                      </a:r>
                    </a:p>
                  </a:txBody>
                  <a:tcPr marL="9525" marR="9525" marT="9525"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b="0" i="0" u="none" strike="noStrike" dirty="0">
                          <a:solidFill>
                            <a:srgbClr val="000000"/>
                          </a:solidFill>
                          <a:effectLst/>
                          <a:latin typeface="Aptos Narrow" panose="020B0004020202020204" pitchFamily="34" charset="0"/>
                        </a:rPr>
                        <a:t> $          10,291,597 </a:t>
                      </a:r>
                    </a:p>
                  </a:txBody>
                  <a:tcPr marL="9525" marR="9525" marT="9525"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00768088"/>
                  </a:ext>
                </a:extLst>
              </a:tr>
              <a:tr h="370840">
                <a:tc>
                  <a:txBody>
                    <a:bodyPr/>
                    <a:lstStyle/>
                    <a:p>
                      <a:pPr algn="l" fontAlgn="b"/>
                      <a:r>
                        <a:rPr lang="en-US" sz="1800" b="0" i="0" u="none" strike="noStrike" dirty="0">
                          <a:solidFill>
                            <a:srgbClr val="000000"/>
                          </a:solidFill>
                          <a:effectLst/>
                          <a:latin typeface="Aptos Narrow" panose="020B0004020202020204" pitchFamily="34" charset="0"/>
                        </a:rPr>
                        <a:t>ACP/Conflict Defender</a:t>
                      </a: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          10,407,373 </a:t>
                      </a:r>
                    </a:p>
                  </a:txBody>
                  <a:tcPr marL="9525" marR="9525" marT="9525" marB="0" anchor="b"/>
                </a:tc>
                <a:tc>
                  <a:txBody>
                    <a:bodyPr/>
                    <a:lstStyle/>
                    <a:p>
                      <a:pPr algn="l" fontAlgn="b"/>
                      <a:r>
                        <a:rPr lang="en-US" sz="18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a:t>
                      </a:r>
                    </a:p>
                  </a:txBody>
                  <a:tcPr marL="9525" marR="9525" marT="9525" marB="0" anchor="b"/>
                </a:tc>
                <a:extLst>
                  <a:ext uri="{0D108BD9-81ED-4DB2-BD59-A6C34878D82A}">
                    <a16:rowId xmlns:a16="http://schemas.microsoft.com/office/drawing/2014/main" val="2358138546"/>
                  </a:ext>
                </a:extLst>
              </a:tr>
              <a:tr h="407637">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        25,836,984 </a:t>
                      </a: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          20,698,970 </a:t>
                      </a:r>
                    </a:p>
                  </a:txBody>
                  <a:tcPr marL="9525" marR="9525" marT="9525" marB="0" anchor="b"/>
                </a:tc>
                <a:tc>
                  <a:txBody>
                    <a:bodyPr/>
                    <a:lstStyle/>
                    <a:p>
                      <a:pPr algn="l" fontAlgn="b"/>
                      <a:r>
                        <a:rPr lang="en-US" sz="1800" b="0" i="0" u="none" strike="noStrike" dirty="0">
                          <a:solidFill>
                            <a:srgbClr val="000000"/>
                          </a:solidFill>
                          <a:effectLst/>
                          <a:latin typeface="Aptos Narrow" panose="020B0004020202020204" pitchFamily="34" charset="0"/>
                        </a:rPr>
                        <a:t> $    5,138,014 </a:t>
                      </a:r>
                    </a:p>
                  </a:txBody>
                  <a:tcPr marL="9525" marR="9525" marT="9525" marB="0" anchor="b"/>
                </a:tc>
                <a:tc>
                  <a:txBody>
                    <a:bodyPr/>
                    <a:lstStyle/>
                    <a:p>
                      <a:pPr algn="ctr" fontAlgn="b"/>
                      <a:r>
                        <a:rPr lang="en-US" sz="1800" b="1" i="0" u="none" strike="noStrike" dirty="0">
                          <a:solidFill>
                            <a:srgbClr val="000000"/>
                          </a:solidFill>
                          <a:effectLst/>
                          <a:latin typeface="Aptos Narrow" panose="020B0004020202020204" pitchFamily="34" charset="0"/>
                        </a:rPr>
                        <a:t>25%</a:t>
                      </a:r>
                    </a:p>
                  </a:txBody>
                  <a:tcPr marL="9525" marR="9525" marT="9525" marB="0" anchor="b"/>
                </a:tc>
                <a:extLst>
                  <a:ext uri="{0D108BD9-81ED-4DB2-BD59-A6C34878D82A}">
                    <a16:rowId xmlns:a16="http://schemas.microsoft.com/office/drawing/2014/main" val="3108022772"/>
                  </a:ext>
                </a:extLst>
              </a:tr>
              <a:tr h="166255">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33785255"/>
                  </a:ext>
                </a:extLst>
              </a:tr>
              <a:tr h="370840">
                <a:tc>
                  <a:txBody>
                    <a:bodyPr/>
                    <a:lstStyle/>
                    <a:p>
                      <a:pPr algn="l" fontAlgn="b"/>
                      <a:r>
                        <a:rPr lang="en-US" sz="1400" b="0" i="0" u="none" strike="noStrike" dirty="0">
                          <a:solidFill>
                            <a:srgbClr val="000000"/>
                          </a:solidFill>
                          <a:effectLst/>
                          <a:latin typeface="Aptos Narrow" panose="020B0004020202020204" pitchFamily="34" charset="0"/>
                        </a:rPr>
                        <a:t>Less payback from ACP for 2023 excess funds </a:t>
                      </a:r>
                    </a:p>
                  </a:txBody>
                  <a:tcPr marL="9525" marR="9525" marT="9525" marB="0" anchor="b"/>
                </a:tc>
                <a:tc>
                  <a:txBody>
                    <a:bodyPr/>
                    <a:lstStyle/>
                    <a:p>
                      <a:pPr algn="l" fontAlgn="b"/>
                      <a:r>
                        <a:rPr lang="en-US" sz="1800" b="0" i="0" u="none" strike="noStrike">
                          <a:solidFill>
                            <a:srgbClr val="FF0000"/>
                          </a:solidFill>
                          <a:effectLst/>
                          <a:latin typeface="Aptos Narrow" panose="020B0004020202020204" pitchFamily="34" charset="0"/>
                        </a:rPr>
                        <a:t> $        (3,260,301)</a:t>
                      </a:r>
                    </a:p>
                  </a:txBody>
                  <a:tcPr marL="9525" marR="9525" marT="9525" marB="0" anchor="b"/>
                </a:tc>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66945445"/>
                  </a:ext>
                </a:extLst>
              </a:tr>
              <a:tr h="370840">
                <a:tc>
                  <a:txBody>
                    <a:bodyPr/>
                    <a:lstStyle/>
                    <a:p>
                      <a:pPr algn="l" fontAlgn="b"/>
                      <a:r>
                        <a:rPr lang="en-US" sz="1400" b="0" i="0" u="none" strike="noStrike" dirty="0">
                          <a:solidFill>
                            <a:srgbClr val="000000"/>
                          </a:solidFill>
                          <a:effectLst/>
                          <a:latin typeface="Aptos Narrow" panose="020B0004020202020204" pitchFamily="34" charset="0"/>
                        </a:rPr>
                        <a:t>ILS 50% rate reimbursement – actual</a:t>
                      </a:r>
                    </a:p>
                  </a:txBody>
                  <a:tcPr marL="9525" marR="9525" marT="9525" marB="0" anchor="b"/>
                </a:tc>
                <a:tc>
                  <a:txBody>
                    <a:bodyPr/>
                    <a:lstStyle/>
                    <a:p>
                      <a:pPr algn="l" fontAlgn="b"/>
                      <a:r>
                        <a:rPr lang="en-US" sz="1800" b="0" i="0" u="none" strike="noStrike">
                          <a:solidFill>
                            <a:srgbClr val="FF0000"/>
                          </a:solidFill>
                          <a:effectLst/>
                          <a:latin typeface="Aptos Narrow" panose="020B0004020202020204" pitchFamily="34" charset="0"/>
                        </a:rPr>
                        <a:t> $        (2,331,255)</a:t>
                      </a: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                            -   </a:t>
                      </a:r>
                    </a:p>
                  </a:txBody>
                  <a:tcPr marL="9525" marR="9525" marT="9525" marB="0" anchor="b"/>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62230082"/>
                  </a:ext>
                </a:extLst>
              </a:tr>
              <a:tr h="370840">
                <a:tc>
                  <a:txBody>
                    <a:bodyPr/>
                    <a:lstStyle/>
                    <a:p>
                      <a:pPr algn="l" fontAlgn="b"/>
                      <a:r>
                        <a:rPr lang="en-US" sz="1400" b="0" i="0" u="none" strike="noStrike" dirty="0">
                          <a:solidFill>
                            <a:srgbClr val="000000"/>
                          </a:solidFill>
                          <a:effectLst/>
                          <a:latin typeface="Aptos Narrow" panose="020B0004020202020204" pitchFamily="34" charset="0"/>
                        </a:rPr>
                        <a:t>ILS 50% rate reimbursement  - estimated</a:t>
                      </a:r>
                    </a:p>
                  </a:txBody>
                  <a:tcPr marL="9525" marR="9525" marT="9525" marB="0" anchor="b"/>
                </a:tc>
                <a:tc>
                  <a:txBody>
                    <a:bodyPr/>
                    <a:lstStyle/>
                    <a:p>
                      <a:pPr algn="l" fontAlgn="b"/>
                      <a:r>
                        <a:rPr lang="en-US" sz="1800" b="0" i="0" u="none" strike="noStrike">
                          <a:solidFill>
                            <a:srgbClr val="FF0000"/>
                          </a:solidFill>
                          <a:effectLst/>
                          <a:latin typeface="Aptos Narrow" panose="020B0004020202020204" pitchFamily="34" charset="0"/>
                        </a:rPr>
                        <a:t> $        (2,500,000)</a:t>
                      </a: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                            -   </a:t>
                      </a: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a:t>
                      </a:r>
                    </a:p>
                  </a:txBody>
                  <a:tcPr marL="9525" marR="9525" marT="9525" marB="0" anchor="b"/>
                </a:tc>
                <a:tc>
                  <a:txBody>
                    <a:bodyPr/>
                    <a:lstStyle/>
                    <a:p>
                      <a:pPr algn="ctr" fontAlgn="b"/>
                      <a:r>
                        <a:rPr lang="en-US" sz="1800" b="0" i="0" u="none" strike="noStrike" dirty="0">
                          <a:solidFill>
                            <a:srgbClr val="000000"/>
                          </a:solidFill>
                          <a:effectLst/>
                          <a:latin typeface="Aptos Narrow" panose="020B0004020202020204" pitchFamily="34" charset="0"/>
                        </a:rPr>
                        <a:t> </a:t>
                      </a:r>
                    </a:p>
                  </a:txBody>
                  <a:tcPr marL="9525" marR="9525" marT="9525" marB="0" anchor="b"/>
                </a:tc>
                <a:extLst>
                  <a:ext uri="{0D108BD9-81ED-4DB2-BD59-A6C34878D82A}">
                    <a16:rowId xmlns:a16="http://schemas.microsoft.com/office/drawing/2014/main" val="1598099813"/>
                  </a:ext>
                </a:extLst>
              </a:tr>
              <a:tr h="370840">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        17,745,428 </a:t>
                      </a: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          20,698,970 </a:t>
                      </a:r>
                    </a:p>
                  </a:txBody>
                  <a:tcPr marL="9525" marR="9525" marT="9525" marB="0" anchor="b"/>
                </a:tc>
                <a:tc>
                  <a:txBody>
                    <a:bodyPr/>
                    <a:lstStyle/>
                    <a:p>
                      <a:pPr algn="l" fontAlgn="b"/>
                      <a:r>
                        <a:rPr lang="en-US" sz="1800" b="0" i="0" u="none" strike="noStrike">
                          <a:solidFill>
                            <a:srgbClr val="000000"/>
                          </a:solidFill>
                          <a:effectLst/>
                          <a:latin typeface="Aptos Narrow" panose="020B0004020202020204" pitchFamily="34" charset="0"/>
                        </a:rPr>
                        <a:t> $  (2,953,542)</a:t>
                      </a:r>
                    </a:p>
                  </a:txBody>
                  <a:tcPr marL="9525" marR="9525" marT="9525" marB="0" anchor="b"/>
                </a:tc>
                <a:tc>
                  <a:txBody>
                    <a:bodyPr/>
                    <a:lstStyle/>
                    <a:p>
                      <a:pPr algn="ctr" fontAlgn="b"/>
                      <a:r>
                        <a:rPr lang="en-US" sz="1800" b="1" i="0" u="none" strike="noStrike" dirty="0">
                          <a:solidFill>
                            <a:srgbClr val="000000"/>
                          </a:solidFill>
                          <a:effectLst/>
                          <a:latin typeface="Aptos Narrow" panose="020B0004020202020204" pitchFamily="34" charset="0"/>
                        </a:rPr>
                        <a:t>-14%</a:t>
                      </a:r>
                    </a:p>
                  </a:txBody>
                  <a:tcPr marL="9525" marR="9525" marT="9525" marB="0" anchor="b"/>
                </a:tc>
                <a:extLst>
                  <a:ext uri="{0D108BD9-81ED-4DB2-BD59-A6C34878D82A}">
                    <a16:rowId xmlns:a16="http://schemas.microsoft.com/office/drawing/2014/main" val="165973140"/>
                  </a:ext>
                </a:extLst>
              </a:tr>
            </a:tbl>
          </a:graphicData>
        </a:graphic>
      </p:graphicFrame>
    </p:spTree>
    <p:extLst>
      <p:ext uri="{BB962C8B-B14F-4D97-AF65-F5344CB8AC3E}">
        <p14:creationId xmlns:p14="http://schemas.microsoft.com/office/powerpoint/2010/main" val="3918834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7573-9F4C-79CE-130D-9FB5F26F7D64}"/>
              </a:ext>
            </a:extLst>
          </p:cNvPr>
          <p:cNvSpPr>
            <a:spLocks noGrp="1"/>
          </p:cNvSpPr>
          <p:nvPr>
            <p:ph type="title"/>
          </p:nvPr>
        </p:nvSpPr>
        <p:spPr/>
        <p:txBody>
          <a:bodyPr>
            <a:normAutofit/>
          </a:bodyPr>
          <a:lstStyle/>
          <a:p>
            <a:r>
              <a:rPr lang="en-US" dirty="0"/>
              <a:t>8. Comparing Erie and Monroe Counties – </a:t>
            </a:r>
            <a:br>
              <a:rPr lang="en-US" dirty="0"/>
            </a:br>
            <a:r>
              <a:rPr lang="en-US" sz="1800" dirty="0"/>
              <a:t>Summary</a:t>
            </a:r>
          </a:p>
        </p:txBody>
      </p:sp>
      <p:sp>
        <p:nvSpPr>
          <p:cNvPr id="4" name="Content Placeholder 3">
            <a:extLst>
              <a:ext uri="{FF2B5EF4-FFF2-40B4-BE49-F238E27FC236}">
                <a16:creationId xmlns:a16="http://schemas.microsoft.com/office/drawing/2014/main" id="{4546C90D-E635-5DD6-3E7B-D272A68FB4BF}"/>
              </a:ext>
            </a:extLst>
          </p:cNvPr>
          <p:cNvSpPr>
            <a:spLocks noGrp="1"/>
          </p:cNvSpPr>
          <p:nvPr>
            <p:ph idx="1"/>
          </p:nvPr>
        </p:nvSpPr>
        <p:spPr/>
        <p:txBody>
          <a:bodyPr/>
          <a:lstStyle/>
          <a:p>
            <a:pPr marL="342900" indent="-342900">
              <a:buFont typeface="Arial" panose="020B0604020202020204" pitchFamily="34" charset="0"/>
              <a:buChar char="•"/>
            </a:pPr>
            <a:r>
              <a:rPr lang="en-US" dirty="0"/>
              <a:t>Erie’s population below poverty is 7% higher than Monroe</a:t>
            </a:r>
          </a:p>
          <a:p>
            <a:pPr marL="342900" indent="-342900">
              <a:buFont typeface="Arial" panose="020B0604020202020204" pitchFamily="34" charset="0"/>
              <a:buChar char="•"/>
            </a:pPr>
            <a:r>
              <a:rPr lang="en-US" dirty="0"/>
              <a:t>Erie’s population is 27% higher than Monroe</a:t>
            </a:r>
          </a:p>
          <a:p>
            <a:pPr marL="342900" indent="-342900">
              <a:buFont typeface="Arial" panose="020B0604020202020204" pitchFamily="34" charset="0"/>
              <a:buChar char="•"/>
            </a:pPr>
            <a:r>
              <a:rPr lang="en-US" dirty="0"/>
              <a:t>Erie caseload is </a:t>
            </a:r>
            <a:r>
              <a:rPr lang="en-US" dirty="0">
                <a:highlight>
                  <a:srgbClr val="FFFF00"/>
                </a:highlight>
              </a:rPr>
              <a:t>39%</a:t>
            </a:r>
            <a:r>
              <a:rPr lang="en-US" dirty="0"/>
              <a:t> higher than Monroe</a:t>
            </a:r>
          </a:p>
          <a:p>
            <a:pPr marL="342900" indent="-342900">
              <a:buFont typeface="Arial" panose="020B0604020202020204" pitchFamily="34" charset="0"/>
              <a:buChar char="•"/>
            </a:pPr>
            <a:r>
              <a:rPr lang="en-US" dirty="0"/>
              <a:t>Erie’s budget for indigent defense is only </a:t>
            </a:r>
            <a:r>
              <a:rPr lang="en-US" dirty="0">
                <a:highlight>
                  <a:srgbClr val="FFFF00"/>
                </a:highlight>
              </a:rPr>
              <a:t>25%</a:t>
            </a:r>
            <a:r>
              <a:rPr lang="en-US" dirty="0"/>
              <a:t> higher.</a:t>
            </a:r>
          </a:p>
          <a:p>
            <a:pPr marL="342900" indent="-342900">
              <a:buFont typeface="Arial" panose="020B0604020202020204" pitchFamily="34" charset="0"/>
              <a:buChar char="•"/>
            </a:pPr>
            <a:r>
              <a:rPr lang="en-US" dirty="0"/>
              <a:t>Factoring in the excess fund repaid to Erie County ($3.2M) and the ILS 50% reimbursement of the rate increase, our actual 2024 County budget is $17.7M – which is 14% lower than Monroe County.</a:t>
            </a:r>
          </a:p>
          <a:p>
            <a:endParaRPr lang="en-US" dirty="0"/>
          </a:p>
        </p:txBody>
      </p:sp>
    </p:spTree>
    <p:extLst>
      <p:ext uri="{BB962C8B-B14F-4D97-AF65-F5344CB8AC3E}">
        <p14:creationId xmlns:p14="http://schemas.microsoft.com/office/powerpoint/2010/main" val="3832066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7103-5C59-C889-DCF5-760B1B63F071}"/>
              </a:ext>
            </a:extLst>
          </p:cNvPr>
          <p:cNvSpPr>
            <a:spLocks noGrp="1"/>
          </p:cNvSpPr>
          <p:nvPr>
            <p:ph type="title"/>
          </p:nvPr>
        </p:nvSpPr>
        <p:spPr/>
        <p:txBody>
          <a:bodyPr>
            <a:normAutofit/>
          </a:bodyPr>
          <a:lstStyle/>
          <a:p>
            <a:r>
              <a:rPr lang="en-US" sz="3600" dirty="0"/>
              <a:t>9. Your Questions</a:t>
            </a:r>
          </a:p>
        </p:txBody>
      </p:sp>
      <p:sp>
        <p:nvSpPr>
          <p:cNvPr id="3" name="Content Placeholder 2">
            <a:extLst>
              <a:ext uri="{FF2B5EF4-FFF2-40B4-BE49-F238E27FC236}">
                <a16:creationId xmlns:a16="http://schemas.microsoft.com/office/drawing/2014/main" id="{D1F1D0FA-53DC-A659-379B-2CE3B67F5833}"/>
              </a:ext>
            </a:extLst>
          </p:cNvPr>
          <p:cNvSpPr>
            <a:spLocks noGrp="1"/>
          </p:cNvSpPr>
          <p:nvPr>
            <p:ph idx="1"/>
          </p:nvPr>
        </p:nvSpPr>
        <p:spPr/>
        <p:txBody>
          <a:bodyPr>
            <a:normAutofit/>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8715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532D-C9AB-4BD4-B68F-D48375E74203}"/>
              </a:ext>
            </a:extLst>
          </p:cNvPr>
          <p:cNvSpPr>
            <a:spLocks noGrp="1"/>
          </p:cNvSpPr>
          <p:nvPr>
            <p:ph type="title"/>
          </p:nvPr>
        </p:nvSpPr>
        <p:spPr/>
        <p:txBody>
          <a:bodyPr/>
          <a:lstStyle/>
          <a:p>
            <a:r>
              <a:rPr lang="en-US" dirty="0"/>
              <a:t>2. History of ILS</a:t>
            </a:r>
          </a:p>
        </p:txBody>
      </p:sp>
      <p:sp>
        <p:nvSpPr>
          <p:cNvPr id="3" name="Content Placeholder 2">
            <a:extLst>
              <a:ext uri="{FF2B5EF4-FFF2-40B4-BE49-F238E27FC236}">
                <a16:creationId xmlns:a16="http://schemas.microsoft.com/office/drawing/2014/main" id="{E42EC3EE-D787-EFE6-230E-88DDABAD605A}"/>
              </a:ext>
            </a:extLst>
          </p:cNvPr>
          <p:cNvSpPr>
            <a:spLocks noGrp="1"/>
          </p:cNvSpPr>
          <p:nvPr>
            <p:ph idx="1"/>
          </p:nvPr>
        </p:nvSpPr>
        <p:spPr>
          <a:xfrm>
            <a:off x="494675" y="2935851"/>
            <a:ext cx="11008093" cy="3261789"/>
          </a:xfrm>
        </p:spPr>
        <p:txBody>
          <a:bodyPr>
            <a:normAutofit fontScale="85000" lnSpcReduction="20000"/>
          </a:bodyPr>
          <a:lstStyle/>
          <a:p>
            <a:r>
              <a:rPr lang="en-US" dirty="0"/>
              <a:t>In 2007, the NYCLU sued f</a:t>
            </a:r>
            <a:r>
              <a:rPr lang="en-US" dirty="0">
                <a:solidFill>
                  <a:srgbClr val="202124"/>
                </a:solidFill>
                <a:highlight>
                  <a:srgbClr val="FFFFFF"/>
                </a:highlight>
              </a:rPr>
              <a:t>ive upstate counties in the matter of </a:t>
            </a:r>
            <a:r>
              <a:rPr lang="en-US" i="1" dirty="0">
                <a:solidFill>
                  <a:srgbClr val="202124"/>
                </a:solidFill>
                <a:highlight>
                  <a:srgbClr val="FFFFFF"/>
                </a:highlight>
              </a:rPr>
              <a:t>Hurrell-Haring,</a:t>
            </a:r>
            <a:r>
              <a:rPr lang="en-US" dirty="0">
                <a:solidFill>
                  <a:srgbClr val="202124"/>
                </a:solidFill>
                <a:highlight>
                  <a:srgbClr val="FFFFFF"/>
                </a:highlight>
              </a:rPr>
              <a:t> claiming that deprivation of the right to counsel at a critical stage (including arraignment) amounted to denial of the right to counsel under </a:t>
            </a:r>
            <a:r>
              <a:rPr lang="en-US" i="1" dirty="0">
                <a:solidFill>
                  <a:srgbClr val="202124"/>
                </a:solidFill>
                <a:highlight>
                  <a:srgbClr val="FFFFFF"/>
                </a:highlight>
              </a:rPr>
              <a:t>Gideon.</a:t>
            </a:r>
          </a:p>
          <a:p>
            <a:r>
              <a:rPr lang="en-US" dirty="0"/>
              <a:t>In 2010, the State created the NYS Office of Indigent Legal Services (ILS) pursuant to Executive Law </a:t>
            </a:r>
            <a:r>
              <a:rPr lang="en-US" b="0" i="0" dirty="0">
                <a:solidFill>
                  <a:srgbClr val="202124"/>
                </a:solidFill>
                <a:effectLst/>
                <a:highlight>
                  <a:srgbClr val="FFFFFF"/>
                </a:highlight>
              </a:rPr>
              <a:t>§ 832 with the mission to “monitor, study, and make efforts to improve the quality of representation” provided pursuant to County Law Article 18-b.  </a:t>
            </a:r>
          </a:p>
          <a:p>
            <a:r>
              <a:rPr lang="en-US" dirty="0">
                <a:solidFill>
                  <a:srgbClr val="202124"/>
                </a:solidFill>
                <a:highlight>
                  <a:srgbClr val="FFFFFF"/>
                </a:highlight>
              </a:rPr>
              <a:t>In 2014, ILS accepted the responsibility to implement the </a:t>
            </a:r>
            <a:r>
              <a:rPr lang="en-US" i="1" dirty="0">
                <a:solidFill>
                  <a:srgbClr val="202124"/>
                </a:solidFill>
                <a:highlight>
                  <a:srgbClr val="FFFFFF"/>
                </a:highlight>
              </a:rPr>
              <a:t>Hurrell-Haring </a:t>
            </a:r>
            <a:r>
              <a:rPr lang="en-US" dirty="0">
                <a:solidFill>
                  <a:srgbClr val="202124"/>
                </a:solidFill>
                <a:highlight>
                  <a:srgbClr val="FFFFFF"/>
                </a:highlight>
              </a:rPr>
              <a:t>stipulated settlement, which required the State to make a significant investment in improved quality public defense.  </a:t>
            </a:r>
          </a:p>
          <a:p>
            <a:r>
              <a:rPr lang="en-US" dirty="0">
                <a:solidFill>
                  <a:srgbClr val="202124"/>
                </a:solidFill>
                <a:highlight>
                  <a:srgbClr val="FFFFFF"/>
                </a:highlight>
              </a:rPr>
              <a:t>In 2017, Executive Law </a:t>
            </a:r>
            <a:r>
              <a:rPr lang="en-US" b="0" i="0" dirty="0">
                <a:solidFill>
                  <a:srgbClr val="202124"/>
                </a:solidFill>
                <a:effectLst/>
                <a:highlight>
                  <a:srgbClr val="FFFFFF"/>
                </a:highlight>
              </a:rPr>
              <a:t>§ 832 and County Law § 722-e were amended to codify and extend the HH settlement requirements statewide.</a:t>
            </a:r>
          </a:p>
          <a:p>
            <a:endParaRPr lang="en-US" b="0" i="0" dirty="0">
              <a:solidFill>
                <a:srgbClr val="202124"/>
              </a:solidFill>
              <a:effectLst/>
              <a:highlight>
                <a:srgbClr val="FFFFFF"/>
              </a:highlight>
            </a:endParaRPr>
          </a:p>
        </p:txBody>
      </p:sp>
    </p:spTree>
    <p:extLst>
      <p:ext uri="{BB962C8B-B14F-4D97-AF65-F5344CB8AC3E}">
        <p14:creationId xmlns:p14="http://schemas.microsoft.com/office/powerpoint/2010/main" val="339598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532D-C9AB-4BD4-B68F-D48375E74203}"/>
              </a:ext>
            </a:extLst>
          </p:cNvPr>
          <p:cNvSpPr>
            <a:spLocks noGrp="1"/>
          </p:cNvSpPr>
          <p:nvPr>
            <p:ph type="title"/>
          </p:nvPr>
        </p:nvSpPr>
        <p:spPr/>
        <p:txBody>
          <a:bodyPr/>
          <a:lstStyle/>
          <a:p>
            <a:r>
              <a:rPr lang="en-US" dirty="0"/>
              <a:t>2.  History of ILS </a:t>
            </a:r>
            <a:r>
              <a:rPr lang="en-US" sz="1600" dirty="0"/>
              <a:t>– cont’d</a:t>
            </a:r>
            <a:r>
              <a:rPr lang="en-US" dirty="0"/>
              <a:t>	</a:t>
            </a:r>
          </a:p>
        </p:txBody>
      </p:sp>
      <p:sp>
        <p:nvSpPr>
          <p:cNvPr id="3" name="Content Placeholder 2">
            <a:extLst>
              <a:ext uri="{FF2B5EF4-FFF2-40B4-BE49-F238E27FC236}">
                <a16:creationId xmlns:a16="http://schemas.microsoft.com/office/drawing/2014/main" id="{E42EC3EE-D787-EFE6-230E-88DDABAD605A}"/>
              </a:ext>
            </a:extLst>
          </p:cNvPr>
          <p:cNvSpPr>
            <a:spLocks noGrp="1"/>
          </p:cNvSpPr>
          <p:nvPr>
            <p:ph idx="1"/>
          </p:nvPr>
        </p:nvSpPr>
        <p:spPr/>
        <p:txBody>
          <a:bodyPr>
            <a:normAutofit fontScale="92500" lnSpcReduction="20000"/>
          </a:bodyPr>
          <a:lstStyle/>
          <a:p>
            <a:r>
              <a:rPr lang="en-US" dirty="0">
                <a:solidFill>
                  <a:srgbClr val="202124"/>
                </a:solidFill>
                <a:highlight>
                  <a:srgbClr val="FFFFFF"/>
                </a:highlight>
              </a:rPr>
              <a:t>State Finance Law </a:t>
            </a:r>
            <a:r>
              <a:rPr lang="en-US" b="0" i="0" dirty="0">
                <a:solidFill>
                  <a:srgbClr val="202124"/>
                </a:solidFill>
                <a:effectLst/>
                <a:highlight>
                  <a:srgbClr val="FFFFFF"/>
                </a:highlight>
              </a:rPr>
              <a:t>§ 98-b requires that ILS funding be used to </a:t>
            </a:r>
            <a:r>
              <a:rPr lang="en-US" b="0" i="0" dirty="0">
                <a:solidFill>
                  <a:srgbClr val="202124"/>
                </a:solidFill>
                <a:effectLst/>
                <a:highlight>
                  <a:srgbClr val="FFFF00"/>
                </a:highlight>
              </a:rPr>
              <a:t>supplement</a:t>
            </a:r>
            <a:r>
              <a:rPr lang="en-US" b="0" i="0" dirty="0">
                <a:solidFill>
                  <a:srgbClr val="202124"/>
                </a:solidFill>
                <a:effectLst/>
                <a:highlight>
                  <a:srgbClr val="FFFFFF"/>
                </a:highlight>
              </a:rPr>
              <a:t> county funding for improved quality mandated representation; that is, </a:t>
            </a:r>
            <a:r>
              <a:rPr lang="en-US" b="0" i="0" dirty="0">
                <a:solidFill>
                  <a:srgbClr val="202124"/>
                </a:solidFill>
                <a:effectLst/>
                <a:highlight>
                  <a:srgbClr val="FFFF00"/>
                </a:highlight>
              </a:rPr>
              <a:t>not supplant</a:t>
            </a:r>
            <a:r>
              <a:rPr lang="en-US" b="0" i="0" dirty="0">
                <a:solidFill>
                  <a:srgbClr val="202124"/>
                </a:solidFill>
                <a:effectLst/>
                <a:highlight>
                  <a:srgbClr val="FFFFFF"/>
                </a:highlight>
              </a:rPr>
              <a:t>.</a:t>
            </a:r>
          </a:p>
          <a:p>
            <a:r>
              <a:rPr lang="en-US" dirty="0">
                <a:solidFill>
                  <a:srgbClr val="202124"/>
                </a:solidFill>
                <a:highlight>
                  <a:srgbClr val="FFFFFF"/>
                </a:highlight>
              </a:rPr>
              <a:t>The NYCLU continues to monitor the issue of public defense.  In December 2022, the NYCLU  sued the State alleging violation of the 2014 stipulated settlement by failing to adequately fund Assigned Counsel Programs.  It was alleged that this failure created a new crisis in public defense including chronic understaffing, overwhelming workloads, and ultimately, a lack of constitutionally-mandated counsel.</a:t>
            </a:r>
          </a:p>
          <a:p>
            <a:r>
              <a:rPr lang="en-US" dirty="0">
                <a:solidFill>
                  <a:srgbClr val="202124"/>
                </a:solidFill>
                <a:highlight>
                  <a:srgbClr val="FFFFFF"/>
                </a:highlight>
              </a:rPr>
              <a:t>Effective April 2023, the State budget included the new rate of $158/hour.  Since then, the State’s annual budget have included that ILS will reimburse the counties for 50% of the new rate expense.</a:t>
            </a:r>
          </a:p>
        </p:txBody>
      </p:sp>
    </p:spTree>
    <p:extLst>
      <p:ext uri="{BB962C8B-B14F-4D97-AF65-F5344CB8AC3E}">
        <p14:creationId xmlns:p14="http://schemas.microsoft.com/office/powerpoint/2010/main" val="410578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B5A7-C3D0-1254-93C8-876D153D8638}"/>
              </a:ext>
            </a:extLst>
          </p:cNvPr>
          <p:cNvSpPr>
            <a:spLocks noGrp="1"/>
          </p:cNvSpPr>
          <p:nvPr>
            <p:ph type="title"/>
          </p:nvPr>
        </p:nvSpPr>
        <p:spPr/>
        <p:txBody>
          <a:bodyPr/>
          <a:lstStyle/>
          <a:p>
            <a:r>
              <a:rPr lang="en-US" dirty="0"/>
              <a:t>2.  ILS Support to Erie County</a:t>
            </a:r>
          </a:p>
        </p:txBody>
      </p:sp>
      <p:sp>
        <p:nvSpPr>
          <p:cNvPr id="3" name="Content Placeholder 2">
            <a:extLst>
              <a:ext uri="{FF2B5EF4-FFF2-40B4-BE49-F238E27FC236}">
                <a16:creationId xmlns:a16="http://schemas.microsoft.com/office/drawing/2014/main" id="{75131C66-7B2A-ABFF-220D-FB1641E3A17E}"/>
              </a:ext>
            </a:extLst>
          </p:cNvPr>
          <p:cNvSpPr>
            <a:spLocks noGrp="1"/>
          </p:cNvSpPr>
          <p:nvPr>
            <p:ph idx="1"/>
          </p:nvPr>
        </p:nvSpPr>
        <p:spPr/>
        <p:txBody>
          <a:bodyPr/>
          <a:lstStyle/>
          <a:p>
            <a:r>
              <a:rPr lang="en-US" sz="2400" dirty="0"/>
              <a:t>ILS makes funding available to counties via competitive and noncompetitive grants.  These grants include:</a:t>
            </a:r>
          </a:p>
          <a:p>
            <a:r>
              <a:rPr lang="en-US" sz="2400" dirty="0"/>
              <a:t>	- ILS Distributions</a:t>
            </a:r>
          </a:p>
          <a:p>
            <a:r>
              <a:rPr lang="en-US" sz="2400" dirty="0"/>
              <a:t>	- the Counsel At First Appearance (CAFA) grant</a:t>
            </a:r>
          </a:p>
          <a:p>
            <a:r>
              <a:rPr lang="en-US" sz="2400" dirty="0"/>
              <a:t>	- the Upstate Quality Improvement and Caseload Reduction grant</a:t>
            </a:r>
          </a:p>
          <a:p>
            <a:r>
              <a:rPr lang="en-US" sz="2400" dirty="0"/>
              <a:t>	- Family Defense grants</a:t>
            </a:r>
          </a:p>
          <a:p>
            <a:endParaRPr lang="en-US" dirty="0"/>
          </a:p>
        </p:txBody>
      </p:sp>
    </p:spTree>
    <p:extLst>
      <p:ext uri="{BB962C8B-B14F-4D97-AF65-F5344CB8AC3E}">
        <p14:creationId xmlns:p14="http://schemas.microsoft.com/office/powerpoint/2010/main" val="168474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3AEB-4EC8-BD3A-1760-C8EDB0EB2252}"/>
              </a:ext>
            </a:extLst>
          </p:cNvPr>
          <p:cNvSpPr>
            <a:spLocks noGrp="1"/>
          </p:cNvSpPr>
          <p:nvPr>
            <p:ph type="title"/>
          </p:nvPr>
        </p:nvSpPr>
        <p:spPr/>
        <p:txBody>
          <a:bodyPr>
            <a:normAutofit/>
          </a:bodyPr>
          <a:lstStyle/>
          <a:p>
            <a:r>
              <a:rPr lang="en-US" dirty="0"/>
              <a:t>2. ILS Support – Criminal			</a:t>
            </a:r>
          </a:p>
        </p:txBody>
      </p:sp>
      <p:sp>
        <p:nvSpPr>
          <p:cNvPr id="3" name="Content Placeholder 2">
            <a:extLst>
              <a:ext uri="{FF2B5EF4-FFF2-40B4-BE49-F238E27FC236}">
                <a16:creationId xmlns:a16="http://schemas.microsoft.com/office/drawing/2014/main" id="{B534CD17-B2A6-C940-71B0-34ADA864ACB5}"/>
              </a:ext>
            </a:extLst>
          </p:cNvPr>
          <p:cNvSpPr>
            <a:spLocks noGrp="1"/>
          </p:cNvSpPr>
          <p:nvPr>
            <p:ph idx="1"/>
          </p:nvPr>
        </p:nvSpPr>
        <p:spPr/>
        <p:txBody>
          <a:bodyPr>
            <a:normAutofit fontScale="85000" lnSpcReduction="20000"/>
          </a:bodyPr>
          <a:lstStyle/>
          <a:p>
            <a:pPr marL="342900" indent="-342900">
              <a:buFontTx/>
              <a:buChar char="-"/>
            </a:pPr>
            <a:r>
              <a:rPr lang="en-US" dirty="0"/>
              <a:t>Bolstered the ACP administrative infrastructure for better support and oversight of panel attorneys</a:t>
            </a:r>
          </a:p>
          <a:p>
            <a:pPr marL="342900" indent="-342900">
              <a:buFontTx/>
              <a:buChar char="-"/>
            </a:pPr>
            <a:r>
              <a:rPr lang="en-US" dirty="0"/>
              <a:t>Ensure that every arrested person (not just indigent persons) is represented by counsel at arraignment (CAFA)</a:t>
            </a:r>
          </a:p>
          <a:p>
            <a:pPr marL="342900" indent="-342900">
              <a:buFontTx/>
              <a:buChar char="-"/>
            </a:pPr>
            <a:r>
              <a:rPr lang="en-US" dirty="0"/>
              <a:t>Created Mentor, Second Chair, and training programs to support and train panel attorneys</a:t>
            </a:r>
          </a:p>
          <a:p>
            <a:pPr marL="342900" indent="-342900">
              <a:buFontTx/>
              <a:buChar char="-"/>
            </a:pPr>
            <a:r>
              <a:rPr lang="en-US" dirty="0"/>
              <a:t>Funding for specialized services required by panel attorneys</a:t>
            </a:r>
          </a:p>
          <a:p>
            <a:pPr marL="571500" lvl="1" indent="-342900">
              <a:buFontTx/>
              <a:buChar char="-"/>
            </a:pPr>
            <a:r>
              <a:rPr lang="en-US" dirty="0"/>
              <a:t>On-staff: 8 investigators, 7 social workers, a  Supervisor of Mitigation  Support</a:t>
            </a:r>
          </a:p>
          <a:p>
            <a:pPr marL="571500" lvl="1" indent="-342900">
              <a:buFontTx/>
              <a:buChar char="-"/>
            </a:pPr>
            <a:r>
              <a:rPr lang="en-US" dirty="0"/>
              <a:t>As needed: Investigators (for conflicts), mitigation specialists, other experts</a:t>
            </a:r>
          </a:p>
          <a:p>
            <a:pPr marL="571500" lvl="1" indent="-342900">
              <a:buFontTx/>
              <a:buChar char="-"/>
            </a:pPr>
            <a:r>
              <a:rPr lang="en-US" dirty="0"/>
              <a:t>Legal writing specialists, digital evidence, and computer technicians to provide litigation support and technical expertise</a:t>
            </a:r>
          </a:p>
        </p:txBody>
      </p:sp>
    </p:spTree>
    <p:extLst>
      <p:ext uri="{BB962C8B-B14F-4D97-AF65-F5344CB8AC3E}">
        <p14:creationId xmlns:p14="http://schemas.microsoft.com/office/powerpoint/2010/main" val="3859209904"/>
      </p:ext>
    </p:extLst>
  </p:cSld>
  <p:clrMapOvr>
    <a:masterClrMapping/>
  </p:clrMapOvr>
</p:sld>
</file>

<file path=ppt/theme/theme1.xml><?xml version="1.0" encoding="utf-8"?>
<a:theme xmlns:a="http://schemas.openxmlformats.org/drawingml/2006/main" name="BevelVTI">
  <a:themeElements>
    <a:clrScheme name="AnalogousFromLightSeedRightStep">
      <a:dk1>
        <a:srgbClr val="000000"/>
      </a:dk1>
      <a:lt1>
        <a:srgbClr val="FFFFFF"/>
      </a:lt1>
      <a:dk2>
        <a:srgbClr val="41243A"/>
      </a:dk2>
      <a:lt2>
        <a:srgbClr val="E2E8E3"/>
      </a:lt2>
      <a:accent1>
        <a:srgbClr val="CA92BD"/>
      </a:accent1>
      <a:accent2>
        <a:srgbClr val="BF7A91"/>
      </a:accent2>
      <a:accent3>
        <a:srgbClr val="CA9692"/>
      </a:accent3>
      <a:accent4>
        <a:srgbClr val="BF9C7A"/>
      </a:accent4>
      <a:accent5>
        <a:srgbClr val="A9A57A"/>
      </a:accent5>
      <a:accent6>
        <a:srgbClr val="97AB6E"/>
      </a:accent6>
      <a:hlink>
        <a:srgbClr val="568E64"/>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2244</TotalTime>
  <Words>6584</Words>
  <Application>Microsoft Office PowerPoint</Application>
  <PresentationFormat>Widescreen</PresentationFormat>
  <Paragraphs>466</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Aptos</vt:lpstr>
      <vt:lpstr>Aptos Narrow</vt:lpstr>
      <vt:lpstr>Arial</vt:lpstr>
      <vt:lpstr>Bierstadt</vt:lpstr>
      <vt:lpstr>Courier New</vt:lpstr>
      <vt:lpstr>Symbol</vt:lpstr>
      <vt:lpstr>BevelVTI</vt:lpstr>
      <vt:lpstr>Presentation by the  Erie County Bar Association’s  Assigned Counsel Program to the  Task Force on Erie County Indigent Defense Representation  </vt:lpstr>
      <vt:lpstr>Presentation on Erie County  Indigent Defense Representation</vt:lpstr>
      <vt:lpstr>1.  The ECBA ACP - Origin</vt:lpstr>
      <vt:lpstr>1.  The ECBA ACP - Its History As a Model</vt:lpstr>
      <vt:lpstr>1.  ECBA ACP - Leadership</vt:lpstr>
      <vt:lpstr>2. History of ILS</vt:lpstr>
      <vt:lpstr>2.  History of ILS – cont’d </vt:lpstr>
      <vt:lpstr>2.  ILS Support to Erie County</vt:lpstr>
      <vt:lpstr>2. ILS Support – Criminal   </vt:lpstr>
      <vt:lpstr>2. ILS Support – Family    </vt:lpstr>
      <vt:lpstr>3. Services Provided by the ECBA ACP</vt:lpstr>
      <vt:lpstr>3.  Services Provided by the ECBA ACP           Breakdown by Case Type – Based on first 6 months of 2024</vt:lpstr>
      <vt:lpstr>3.  Services Provided by the ECBA ACP           Voucher Expense by Type – Based on first 6 months of 2024</vt:lpstr>
      <vt:lpstr>3. Services Provided by the ECBA ACP –       Criminal Representation</vt:lpstr>
      <vt:lpstr>3. Services Provided by the ECBA ACP  - Criminal – cont’d</vt:lpstr>
      <vt:lpstr>3. Services Provided by the ECBA ACP - Criminal – cont’d</vt:lpstr>
      <vt:lpstr>3. Services Provided by the ECBA ACP - Criminal – cont’d</vt:lpstr>
      <vt:lpstr>3. Services Provided by the ECBA ACP –       Family Court</vt:lpstr>
      <vt:lpstr>3. Services Provided by the ECBA ACP  - Family Court – cont’d</vt:lpstr>
      <vt:lpstr>4. How We Ensure High Quality Representation -    Criminal – New Panel Attorneys</vt:lpstr>
      <vt:lpstr>4. How We Ensure High Quality Representation -    Criminal – New Panel Attorneys – cont’d</vt:lpstr>
      <vt:lpstr>4. How We Ensure High Quality Representation -    Criminal – Current Panel Attorneys</vt:lpstr>
      <vt:lpstr>4. How We Ensure High Quality Representation -    Criminal – Current Panel Attorneys – cont’d</vt:lpstr>
      <vt:lpstr>4. How We Ensure High Quality Representation -    Criminal – Current Panel Attorneys – cont’d</vt:lpstr>
      <vt:lpstr>4. How We Ensure High Quality Representation -    Criminal – Current Panel Attorneys – cont’d</vt:lpstr>
      <vt:lpstr>4. How We Ensure High Quality Representation -    Criminal – Activities Related to Case Work</vt:lpstr>
      <vt:lpstr>4. How We Ensure High Quality Representation -    Criminal – Activities Related to Case Work – cont’d</vt:lpstr>
      <vt:lpstr>4. How We Ensure High Quality Representation -    Criminal – Activities Related to Case Work – cont’d</vt:lpstr>
      <vt:lpstr>4. How We Ensure High Quality Representation -    Criminal – Activities Related to Case Work – cont’d</vt:lpstr>
      <vt:lpstr>4. How We Ensure High Quality Representation -    Criminal – Holistic Representation</vt:lpstr>
      <vt:lpstr>4. How We Ensure High Quality Representation -    Criminal – Activities Re: Holistic Representation – cont’d</vt:lpstr>
      <vt:lpstr>4. How We Ensure High Quality Representation -    Criminal – Activities Re: Holistic Representation – cont’d</vt:lpstr>
      <vt:lpstr>4. How We Ensure High Quality Representation -    Criminal – Activities Re: Holistic Representation – cont’d</vt:lpstr>
      <vt:lpstr>4. How We Ensure High Quality Representation -             Family Court </vt:lpstr>
      <vt:lpstr>4. How We Ensure High Quality Representation -             Family Court – cont’d </vt:lpstr>
      <vt:lpstr>4. How We Ensure High Quality Representation -             Family Court – cont’d </vt:lpstr>
      <vt:lpstr>4. How We Ensure High Quality Representation -             Family Court – cont’d </vt:lpstr>
      <vt:lpstr>4. How We Ensure High Quality Representation -             Family Court – cont’d </vt:lpstr>
      <vt:lpstr>4. How We Ensure High Quality Representation -             Family Court – cont’d </vt:lpstr>
      <vt:lpstr>5.  The Cost of the Program:                     Administrative Expense Ratio</vt:lpstr>
      <vt:lpstr>5.  The Cost of the Program: Funding Sources: 2022</vt:lpstr>
      <vt:lpstr>5.  The Cost of the Program: Funding Sources 2023           The year of the rate increase from $60/$75 to $158</vt:lpstr>
      <vt:lpstr>5.  The Cost of the Program: Funding Sources 2024           First 6 months</vt:lpstr>
      <vt:lpstr>5.  The Cost of the Program: Funding Sources 2025           Projection</vt:lpstr>
      <vt:lpstr>6. ILS Support to ACPs for Increased Voucher Costs   </vt:lpstr>
      <vt:lpstr>6. ILS Support to ACPs for Increased Voucher Costs   </vt:lpstr>
      <vt:lpstr>6. ILS Support to ACPs for Increased Voucher Costs   </vt:lpstr>
      <vt:lpstr>6. ILS Support to ACPs for Increased Voucher Costs</vt:lpstr>
      <vt:lpstr>7. Trends in Erie County Spending      - As a percentage of ACP’s Total Budget  </vt:lpstr>
      <vt:lpstr>7. Trends in Erie County Spending      - As a percentage of ACP’s Total Budget – cont’d  </vt:lpstr>
      <vt:lpstr>7. Trends in Erie County Spending      - As a percentage of ACP’s Total Budget – cont’d </vt:lpstr>
      <vt:lpstr>7. Trends in Erie County Spending      - Without  ILS Funding for “Increased Voucher Support”</vt:lpstr>
      <vt:lpstr>7. Trends in Erie County Spending      - As a percentage of ACP’s Total Budget  </vt:lpstr>
      <vt:lpstr>8.  Comparing Erie and Monroe Counties –  Based on 2024 Budgets</vt:lpstr>
      <vt:lpstr>8. Comparing Erie and Monroe Counties –   Largest City</vt:lpstr>
      <vt:lpstr>8. Comparing Erie and Monroe Counties –   Case Counts – Criminal (Erie: ACP + LABB), Monroe (PD + ACP/Conflict Defender)                            -  Family (Erie: ACP), Monroe (PD + ACP/Conflict Defender)</vt:lpstr>
      <vt:lpstr>8. Comparing Erie and Monroe Counties –  Cost of Indigent Defense</vt:lpstr>
      <vt:lpstr>8. Comparing Erie and Monroe Counties –  Summary</vt:lpstr>
      <vt:lpstr>9. Your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by the  Erie County Bar Association’s  Assigned Counsel Program to the  Task Force on Erie County Indigent Defense Representation</dc:title>
  <dc:creator>Michelle Parker</dc:creator>
  <cp:lastModifiedBy>Michelle Parker</cp:lastModifiedBy>
  <cp:revision>28</cp:revision>
  <dcterms:created xsi:type="dcterms:W3CDTF">2024-08-22T18:35:50Z</dcterms:created>
  <dcterms:modified xsi:type="dcterms:W3CDTF">2024-08-27T18:42:30Z</dcterms:modified>
</cp:coreProperties>
</file>