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4"/>
  </p:handoutMasterIdLst>
  <p:sldIdLst>
    <p:sldId id="256" r:id="rId2"/>
    <p:sldId id="272" r:id="rId3"/>
    <p:sldId id="260" r:id="rId4"/>
    <p:sldId id="273" r:id="rId5"/>
    <p:sldId id="284" r:id="rId6"/>
    <p:sldId id="283" r:id="rId7"/>
    <p:sldId id="265" r:id="rId8"/>
    <p:sldId id="261" r:id="rId9"/>
    <p:sldId id="262" r:id="rId10"/>
    <p:sldId id="263" r:id="rId11"/>
    <p:sldId id="274" r:id="rId12"/>
    <p:sldId id="280" r:id="rId13"/>
    <p:sldId id="300" r:id="rId14"/>
    <p:sldId id="279" r:id="rId15"/>
    <p:sldId id="295" r:id="rId16"/>
    <p:sldId id="296" r:id="rId17"/>
    <p:sldId id="297" r:id="rId18"/>
    <p:sldId id="299" r:id="rId19"/>
    <p:sldId id="298" r:id="rId20"/>
    <p:sldId id="293" r:id="rId21"/>
    <p:sldId id="294" r:id="rId22"/>
    <p:sldId id="301" r:id="rId23"/>
  </p:sldIdLst>
  <p:sldSz cx="9144000" cy="6858000" type="screen4x3"/>
  <p:notesSz cx="6985000" cy="927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3550"/>
          </a:xfrm>
          <a:prstGeom prst="rect">
            <a:avLst/>
          </a:prstGeom>
        </p:spPr>
        <p:txBody>
          <a:bodyPr vert="horz" lIns="92885" tIns="46442" rIns="92885" bIns="46442" rtlCol="0"/>
          <a:lstStyle>
            <a:lvl1pPr algn="l">
              <a:defRPr sz="1200"/>
            </a:lvl1pPr>
          </a:lstStyle>
          <a:p>
            <a:endParaRPr lang="en-US" dirty="0"/>
          </a:p>
        </p:txBody>
      </p:sp>
      <p:sp>
        <p:nvSpPr>
          <p:cNvPr id="3" name="Date Placeholder 2"/>
          <p:cNvSpPr>
            <a:spLocks noGrp="1"/>
          </p:cNvSpPr>
          <p:nvPr>
            <p:ph type="dt" sz="quarter" idx="1"/>
          </p:nvPr>
        </p:nvSpPr>
        <p:spPr>
          <a:xfrm>
            <a:off x="3956550" y="0"/>
            <a:ext cx="3026833" cy="463550"/>
          </a:xfrm>
          <a:prstGeom prst="rect">
            <a:avLst/>
          </a:prstGeom>
        </p:spPr>
        <p:txBody>
          <a:bodyPr vert="horz" lIns="92885" tIns="46442" rIns="92885" bIns="46442" rtlCol="0"/>
          <a:lstStyle>
            <a:lvl1pPr algn="r">
              <a:defRPr sz="1200"/>
            </a:lvl1pPr>
          </a:lstStyle>
          <a:p>
            <a:fld id="{E8CBA1C2-7C2B-4CD4-B43D-035C6445DCFA}" type="datetimeFigureOut">
              <a:rPr lang="en-US" smtClean="0"/>
              <a:t>11/22/2016</a:t>
            </a:fld>
            <a:endParaRPr lang="en-US" dirty="0"/>
          </a:p>
        </p:txBody>
      </p:sp>
      <p:sp>
        <p:nvSpPr>
          <p:cNvPr id="4" name="Footer Placeholder 3"/>
          <p:cNvSpPr>
            <a:spLocks noGrp="1"/>
          </p:cNvSpPr>
          <p:nvPr>
            <p:ph type="ftr" sz="quarter" idx="2"/>
          </p:nvPr>
        </p:nvSpPr>
        <p:spPr>
          <a:xfrm>
            <a:off x="0" y="8805841"/>
            <a:ext cx="3026833" cy="463550"/>
          </a:xfrm>
          <a:prstGeom prst="rect">
            <a:avLst/>
          </a:prstGeom>
        </p:spPr>
        <p:txBody>
          <a:bodyPr vert="horz" lIns="92885" tIns="46442" rIns="92885" bIns="4644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550" y="8805841"/>
            <a:ext cx="3026833" cy="463550"/>
          </a:xfrm>
          <a:prstGeom prst="rect">
            <a:avLst/>
          </a:prstGeom>
        </p:spPr>
        <p:txBody>
          <a:bodyPr vert="horz" lIns="92885" tIns="46442" rIns="92885" bIns="46442" rtlCol="0" anchor="b"/>
          <a:lstStyle>
            <a:lvl1pPr algn="r">
              <a:defRPr sz="1200"/>
            </a:lvl1pPr>
          </a:lstStyle>
          <a:p>
            <a:fld id="{9E0F79D4-4F45-4A3A-B171-929851F901A9}" type="slidenum">
              <a:rPr lang="en-US" smtClean="0"/>
              <a:t>‹#›</a:t>
            </a:fld>
            <a:endParaRPr lang="en-US" dirty="0"/>
          </a:p>
        </p:txBody>
      </p:sp>
    </p:spTree>
    <p:extLst>
      <p:ext uri="{BB962C8B-B14F-4D97-AF65-F5344CB8AC3E}">
        <p14:creationId xmlns:p14="http://schemas.microsoft.com/office/powerpoint/2010/main" val="245758228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EEFA6B5-978F-415C-BBFC-56B953739C68}" type="datetimeFigureOut">
              <a:rPr lang="en-US" smtClean="0"/>
              <a:t>11/22/2016</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35548DF-D332-4EB9-A0B6-9437FD7090DB}"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EFA6B5-978F-415C-BBFC-56B953739C68}" type="datetimeFigureOut">
              <a:rPr lang="en-US" smtClean="0"/>
              <a:t>11/22/2016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5548DF-D332-4EB9-A0B6-9437FD7090D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5EEFA6B5-978F-415C-BBFC-56B953739C68}" type="datetimeFigureOut">
              <a:rPr lang="en-US" smtClean="0"/>
              <a:t>11/22/2016</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335548DF-D332-4EB9-A0B6-9437FD7090DB}"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EEFA6B5-978F-415C-BBFC-56B953739C68}" type="datetimeFigureOut">
              <a:rPr lang="en-US" smtClean="0"/>
              <a:t>11/22/2016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35548DF-D332-4EB9-A0B6-9437FD7090DB}" type="slidenum">
              <a:rPr lang="en-US" smtClean="0"/>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EEFA6B5-978F-415C-BBFC-56B953739C68}" type="datetimeFigureOut">
              <a:rPr lang="en-US" smtClean="0"/>
              <a:t>11/22/2016</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35548DF-D332-4EB9-A0B6-9437FD7090DB}" type="slidenum">
              <a:rPr lang="en-US" smtClean="0"/>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5EEFA6B5-978F-415C-BBFC-56B953739C68}" type="datetimeFigureOut">
              <a:rPr lang="en-US" smtClean="0"/>
              <a:t>11/22/2016</a:t>
            </a:fld>
            <a:endParaRPr lang="en-US" dirty="0"/>
          </a:p>
        </p:txBody>
      </p:sp>
      <p:sp>
        <p:nvSpPr>
          <p:cNvPr id="10" name="Slide Number Placeholder 9"/>
          <p:cNvSpPr>
            <a:spLocks noGrp="1"/>
          </p:cNvSpPr>
          <p:nvPr>
            <p:ph type="sldNum" sz="quarter" idx="16"/>
          </p:nvPr>
        </p:nvSpPr>
        <p:spPr/>
        <p:txBody>
          <a:bodyPr rtlCol="0"/>
          <a:lstStyle/>
          <a:p>
            <a:fld id="{335548DF-D332-4EB9-A0B6-9437FD7090DB}" type="slidenum">
              <a:rPr lang="en-US" smtClean="0"/>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5EEFA6B5-978F-415C-BBFC-56B953739C68}" type="datetimeFigureOut">
              <a:rPr lang="en-US" smtClean="0"/>
              <a:t>11/22/2016</a:t>
            </a:fld>
            <a:endParaRPr lang="en-US" dirty="0"/>
          </a:p>
        </p:txBody>
      </p:sp>
      <p:sp>
        <p:nvSpPr>
          <p:cNvPr id="12" name="Slide Number Placeholder 11"/>
          <p:cNvSpPr>
            <a:spLocks noGrp="1"/>
          </p:cNvSpPr>
          <p:nvPr>
            <p:ph type="sldNum" sz="quarter" idx="16"/>
          </p:nvPr>
        </p:nvSpPr>
        <p:spPr/>
        <p:txBody>
          <a:bodyPr rtlCol="0"/>
          <a:lstStyle/>
          <a:p>
            <a:fld id="{335548DF-D332-4EB9-A0B6-9437FD7090DB}" type="slidenum">
              <a:rPr lang="en-US" smtClean="0"/>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EEFA6B5-978F-415C-BBFC-56B953739C68}" type="datetimeFigureOut">
              <a:rPr lang="en-US" smtClean="0"/>
              <a:t>11/22/2016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35548DF-D332-4EB9-A0B6-9437FD7090DB}"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EFA6B5-978F-415C-BBFC-56B953739C68}" type="datetimeFigureOut">
              <a:rPr lang="en-US" smtClean="0"/>
              <a:t>11/22/2016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35548DF-D332-4EB9-A0B6-9437FD7090D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EEFA6B5-978F-415C-BBFC-56B953739C68}" type="datetimeFigureOut">
              <a:rPr lang="en-US" smtClean="0"/>
              <a:t>11/22/2016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335548DF-D332-4EB9-A0B6-9437FD7090DB}" type="slidenum">
              <a:rPr lang="en-US" smtClean="0"/>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5EEFA6B5-978F-415C-BBFC-56B953739C68}" type="datetimeFigureOut">
              <a:rPr lang="en-US" smtClean="0"/>
              <a:t>11/22/2016</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335548DF-D332-4EB9-A0B6-9437FD7090DB}" type="slidenum">
              <a:rPr lang="en-US" smtClean="0"/>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EEFA6B5-978F-415C-BBFC-56B953739C68}" type="datetimeFigureOut">
              <a:rPr lang="en-US" smtClean="0"/>
              <a:t>11/22/2016</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35548DF-D332-4EB9-A0B6-9437FD7090DB}"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Medicaid in Erie County</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An Analysis of Statistical Data for the Period January 1, 2016 through October 31, 2016 and selected prior periods</a:t>
            </a:r>
            <a:endParaRPr lang="en-US" dirty="0"/>
          </a:p>
        </p:txBody>
      </p:sp>
    </p:spTree>
    <p:extLst>
      <p:ext uri="{BB962C8B-B14F-4D97-AF65-F5344CB8AC3E}">
        <p14:creationId xmlns:p14="http://schemas.microsoft.com/office/powerpoint/2010/main" val="6578253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Selected 2016 Annual Poverty Guidelines &amp; Medicaid Expansion</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929700192"/>
              </p:ext>
            </p:extLst>
          </p:nvPr>
        </p:nvGraphicFramePr>
        <p:xfrm>
          <a:off x="1143000" y="1628503"/>
          <a:ext cx="6794500" cy="2225040"/>
        </p:xfrm>
        <a:graphic>
          <a:graphicData uri="http://schemas.openxmlformats.org/drawingml/2006/table">
            <a:tbl>
              <a:tblPr firstRow="1" bandRow="1">
                <a:tableStyleId>{E8034E78-7F5D-4C2E-B375-FC64B27BC917}</a:tableStyleId>
              </a:tblPr>
              <a:tblGrid>
                <a:gridCol w="1358900"/>
                <a:gridCol w="1358900"/>
                <a:gridCol w="1358900"/>
                <a:gridCol w="1358900"/>
                <a:gridCol w="1358900"/>
              </a:tblGrid>
              <a:tr h="370840">
                <a:tc>
                  <a:txBody>
                    <a:bodyPr/>
                    <a:lstStyle/>
                    <a:p>
                      <a:r>
                        <a:rPr lang="en-US" dirty="0" smtClean="0"/>
                        <a:t>Family Size</a:t>
                      </a:r>
                      <a:endParaRPr lang="en-US" dirty="0"/>
                    </a:p>
                  </a:txBody>
                  <a:tcPr/>
                </a:tc>
                <a:tc>
                  <a:txBody>
                    <a:bodyPr/>
                    <a:lstStyle/>
                    <a:p>
                      <a:r>
                        <a:rPr lang="en-US" dirty="0" smtClean="0"/>
                        <a:t>100%</a:t>
                      </a:r>
                      <a:endParaRPr lang="en-US" dirty="0"/>
                    </a:p>
                  </a:txBody>
                  <a:tcPr/>
                </a:tc>
                <a:tc>
                  <a:txBody>
                    <a:bodyPr/>
                    <a:lstStyle/>
                    <a:p>
                      <a:r>
                        <a:rPr lang="en-US" dirty="0" smtClean="0"/>
                        <a:t>133%</a:t>
                      </a:r>
                      <a:endParaRPr lang="en-US" dirty="0"/>
                    </a:p>
                  </a:txBody>
                  <a:tcPr/>
                </a:tc>
                <a:tc>
                  <a:txBody>
                    <a:bodyPr/>
                    <a:lstStyle/>
                    <a:p>
                      <a:r>
                        <a:rPr lang="en-US" dirty="0" smtClean="0"/>
                        <a:t>150%</a:t>
                      </a:r>
                      <a:endParaRPr lang="en-US" dirty="0"/>
                    </a:p>
                  </a:txBody>
                  <a:tcPr/>
                </a:tc>
                <a:tc>
                  <a:txBody>
                    <a:bodyPr/>
                    <a:lstStyle/>
                    <a:p>
                      <a:r>
                        <a:rPr lang="en-US" dirty="0" smtClean="0"/>
                        <a:t>200%</a:t>
                      </a:r>
                      <a:endParaRPr lang="en-US" dirty="0"/>
                    </a:p>
                  </a:txBody>
                  <a:tcPr/>
                </a:tc>
              </a:tr>
              <a:tr h="370840">
                <a:tc>
                  <a:txBody>
                    <a:bodyPr/>
                    <a:lstStyle/>
                    <a:p>
                      <a:r>
                        <a:rPr lang="en-US" baseline="0" dirty="0" smtClean="0">
                          <a:solidFill>
                            <a:schemeClr val="tx1"/>
                          </a:solidFill>
                        </a:rPr>
                        <a:t>1</a:t>
                      </a:r>
                      <a:endParaRPr lang="en-US" baseline="0" dirty="0">
                        <a:solidFill>
                          <a:schemeClr val="tx1"/>
                        </a:solidFill>
                      </a:endParaRPr>
                    </a:p>
                  </a:txBody>
                  <a:tcPr/>
                </a:tc>
                <a:tc>
                  <a:txBody>
                    <a:bodyPr/>
                    <a:lstStyle/>
                    <a:p>
                      <a:r>
                        <a:rPr lang="en-US" baseline="0" dirty="0" smtClean="0">
                          <a:solidFill>
                            <a:schemeClr val="tx1"/>
                          </a:solidFill>
                        </a:rPr>
                        <a:t>11,880</a:t>
                      </a:r>
                      <a:endParaRPr lang="en-US" baseline="0" dirty="0">
                        <a:solidFill>
                          <a:schemeClr val="tx1"/>
                        </a:solidFill>
                      </a:endParaRPr>
                    </a:p>
                  </a:txBody>
                  <a:tcPr/>
                </a:tc>
                <a:tc>
                  <a:txBody>
                    <a:bodyPr/>
                    <a:lstStyle/>
                    <a:p>
                      <a:r>
                        <a:rPr lang="en-US" baseline="0" dirty="0" smtClean="0">
                          <a:solidFill>
                            <a:schemeClr val="tx1"/>
                          </a:solidFill>
                        </a:rPr>
                        <a:t>15,800</a:t>
                      </a:r>
                      <a:endParaRPr lang="en-US" baseline="0" dirty="0">
                        <a:solidFill>
                          <a:schemeClr val="tx1"/>
                        </a:solidFill>
                      </a:endParaRPr>
                    </a:p>
                  </a:txBody>
                  <a:tcPr/>
                </a:tc>
                <a:tc>
                  <a:txBody>
                    <a:bodyPr/>
                    <a:lstStyle/>
                    <a:p>
                      <a:r>
                        <a:rPr lang="en-US" baseline="0" dirty="0" smtClean="0">
                          <a:solidFill>
                            <a:schemeClr val="tx1"/>
                          </a:solidFill>
                        </a:rPr>
                        <a:t>17,820</a:t>
                      </a:r>
                      <a:endParaRPr lang="en-US" baseline="0" dirty="0">
                        <a:solidFill>
                          <a:schemeClr val="tx1"/>
                        </a:solidFill>
                      </a:endParaRPr>
                    </a:p>
                  </a:txBody>
                  <a:tcPr/>
                </a:tc>
                <a:tc>
                  <a:txBody>
                    <a:bodyPr/>
                    <a:lstStyle/>
                    <a:p>
                      <a:r>
                        <a:rPr lang="en-US" baseline="0" dirty="0" smtClean="0">
                          <a:solidFill>
                            <a:schemeClr val="tx1"/>
                          </a:solidFill>
                        </a:rPr>
                        <a:t>23,760</a:t>
                      </a:r>
                      <a:endParaRPr lang="en-US" baseline="0" dirty="0">
                        <a:solidFill>
                          <a:schemeClr val="tx1"/>
                        </a:solidFill>
                      </a:endParaRPr>
                    </a:p>
                  </a:txBody>
                  <a:tcPr/>
                </a:tc>
              </a:tr>
              <a:tr h="370840">
                <a:tc>
                  <a:txBody>
                    <a:bodyPr/>
                    <a:lstStyle/>
                    <a:p>
                      <a:r>
                        <a:rPr lang="en-US" baseline="0" dirty="0" smtClean="0">
                          <a:solidFill>
                            <a:schemeClr val="tx1"/>
                          </a:solidFill>
                        </a:rPr>
                        <a:t>2</a:t>
                      </a:r>
                      <a:endParaRPr lang="en-US" baseline="0" dirty="0">
                        <a:solidFill>
                          <a:schemeClr val="tx1"/>
                        </a:solidFill>
                      </a:endParaRPr>
                    </a:p>
                  </a:txBody>
                  <a:tcPr/>
                </a:tc>
                <a:tc>
                  <a:txBody>
                    <a:bodyPr/>
                    <a:lstStyle/>
                    <a:p>
                      <a:r>
                        <a:rPr lang="en-US" baseline="0" dirty="0" smtClean="0">
                          <a:solidFill>
                            <a:schemeClr val="tx1"/>
                          </a:solidFill>
                        </a:rPr>
                        <a:t>16,020</a:t>
                      </a:r>
                      <a:endParaRPr lang="en-US" baseline="0" dirty="0">
                        <a:solidFill>
                          <a:schemeClr val="tx1"/>
                        </a:solidFill>
                      </a:endParaRPr>
                    </a:p>
                  </a:txBody>
                  <a:tcPr/>
                </a:tc>
                <a:tc>
                  <a:txBody>
                    <a:bodyPr/>
                    <a:lstStyle/>
                    <a:p>
                      <a:r>
                        <a:rPr lang="en-US" baseline="0" dirty="0" smtClean="0">
                          <a:solidFill>
                            <a:schemeClr val="tx1"/>
                          </a:solidFill>
                        </a:rPr>
                        <a:t>21,307</a:t>
                      </a:r>
                      <a:endParaRPr lang="en-US" baseline="0" dirty="0">
                        <a:solidFill>
                          <a:schemeClr val="tx1"/>
                        </a:solidFill>
                      </a:endParaRPr>
                    </a:p>
                  </a:txBody>
                  <a:tcPr/>
                </a:tc>
                <a:tc>
                  <a:txBody>
                    <a:bodyPr/>
                    <a:lstStyle/>
                    <a:p>
                      <a:r>
                        <a:rPr lang="en-US" baseline="0" dirty="0" smtClean="0">
                          <a:solidFill>
                            <a:schemeClr val="tx1"/>
                          </a:solidFill>
                        </a:rPr>
                        <a:t>24,030</a:t>
                      </a:r>
                      <a:endParaRPr lang="en-US" baseline="0" dirty="0">
                        <a:solidFill>
                          <a:schemeClr val="tx1"/>
                        </a:solidFill>
                      </a:endParaRPr>
                    </a:p>
                  </a:txBody>
                  <a:tcPr/>
                </a:tc>
                <a:tc>
                  <a:txBody>
                    <a:bodyPr/>
                    <a:lstStyle/>
                    <a:p>
                      <a:r>
                        <a:rPr lang="en-US" baseline="0" dirty="0" smtClean="0">
                          <a:solidFill>
                            <a:schemeClr val="tx1"/>
                          </a:solidFill>
                        </a:rPr>
                        <a:t>32,040</a:t>
                      </a:r>
                      <a:endParaRPr lang="en-US" baseline="0" dirty="0">
                        <a:solidFill>
                          <a:schemeClr val="tx1"/>
                        </a:solidFill>
                      </a:endParaRPr>
                    </a:p>
                  </a:txBody>
                  <a:tcPr/>
                </a:tc>
              </a:tr>
              <a:tr h="370840">
                <a:tc>
                  <a:txBody>
                    <a:bodyPr/>
                    <a:lstStyle/>
                    <a:p>
                      <a:r>
                        <a:rPr lang="en-US" baseline="0" dirty="0" smtClean="0">
                          <a:solidFill>
                            <a:schemeClr val="tx1"/>
                          </a:solidFill>
                        </a:rPr>
                        <a:t>3</a:t>
                      </a:r>
                      <a:endParaRPr lang="en-US" baseline="0" dirty="0">
                        <a:solidFill>
                          <a:schemeClr val="tx1"/>
                        </a:solidFill>
                      </a:endParaRPr>
                    </a:p>
                  </a:txBody>
                  <a:tcPr/>
                </a:tc>
                <a:tc>
                  <a:txBody>
                    <a:bodyPr/>
                    <a:lstStyle/>
                    <a:p>
                      <a:r>
                        <a:rPr lang="en-US" baseline="0" dirty="0" smtClean="0">
                          <a:solidFill>
                            <a:schemeClr val="tx1"/>
                          </a:solidFill>
                        </a:rPr>
                        <a:t>20,160</a:t>
                      </a:r>
                      <a:endParaRPr lang="en-US" baseline="0" dirty="0">
                        <a:solidFill>
                          <a:schemeClr val="tx1"/>
                        </a:solidFill>
                      </a:endParaRPr>
                    </a:p>
                  </a:txBody>
                  <a:tcPr/>
                </a:tc>
                <a:tc>
                  <a:txBody>
                    <a:bodyPr/>
                    <a:lstStyle/>
                    <a:p>
                      <a:r>
                        <a:rPr lang="en-US" baseline="0" dirty="0" smtClean="0">
                          <a:solidFill>
                            <a:schemeClr val="tx1"/>
                          </a:solidFill>
                        </a:rPr>
                        <a:t>26,813</a:t>
                      </a:r>
                      <a:endParaRPr lang="en-US" baseline="0" dirty="0">
                        <a:solidFill>
                          <a:schemeClr val="tx1"/>
                        </a:solidFill>
                      </a:endParaRPr>
                    </a:p>
                  </a:txBody>
                  <a:tcPr/>
                </a:tc>
                <a:tc>
                  <a:txBody>
                    <a:bodyPr/>
                    <a:lstStyle/>
                    <a:p>
                      <a:r>
                        <a:rPr lang="en-US" baseline="0" dirty="0" smtClean="0">
                          <a:solidFill>
                            <a:schemeClr val="tx1"/>
                          </a:solidFill>
                        </a:rPr>
                        <a:t>30,240</a:t>
                      </a:r>
                      <a:endParaRPr lang="en-US" baseline="0" dirty="0">
                        <a:solidFill>
                          <a:schemeClr val="tx1"/>
                        </a:solidFill>
                      </a:endParaRPr>
                    </a:p>
                  </a:txBody>
                  <a:tcPr/>
                </a:tc>
                <a:tc>
                  <a:txBody>
                    <a:bodyPr/>
                    <a:lstStyle/>
                    <a:p>
                      <a:r>
                        <a:rPr lang="en-US" baseline="0" dirty="0" smtClean="0">
                          <a:solidFill>
                            <a:schemeClr val="tx1"/>
                          </a:solidFill>
                        </a:rPr>
                        <a:t>40,320</a:t>
                      </a:r>
                      <a:endParaRPr lang="en-US" baseline="0" dirty="0">
                        <a:solidFill>
                          <a:schemeClr val="tx1"/>
                        </a:solidFill>
                      </a:endParaRPr>
                    </a:p>
                  </a:txBody>
                  <a:tcPr/>
                </a:tc>
              </a:tr>
              <a:tr h="370840">
                <a:tc>
                  <a:txBody>
                    <a:bodyPr/>
                    <a:lstStyle/>
                    <a:p>
                      <a:r>
                        <a:rPr lang="en-US" baseline="0" dirty="0" smtClean="0">
                          <a:solidFill>
                            <a:schemeClr val="tx1"/>
                          </a:solidFill>
                        </a:rPr>
                        <a:t>4</a:t>
                      </a:r>
                      <a:endParaRPr lang="en-US" baseline="0" dirty="0">
                        <a:solidFill>
                          <a:schemeClr val="tx1"/>
                        </a:solidFill>
                      </a:endParaRPr>
                    </a:p>
                  </a:txBody>
                  <a:tcPr/>
                </a:tc>
                <a:tc>
                  <a:txBody>
                    <a:bodyPr/>
                    <a:lstStyle/>
                    <a:p>
                      <a:r>
                        <a:rPr lang="en-US" baseline="0" dirty="0" smtClean="0">
                          <a:solidFill>
                            <a:schemeClr val="tx1"/>
                          </a:solidFill>
                        </a:rPr>
                        <a:t>24,300</a:t>
                      </a:r>
                      <a:endParaRPr lang="en-US" baseline="0" dirty="0">
                        <a:solidFill>
                          <a:schemeClr val="tx1"/>
                        </a:solidFill>
                      </a:endParaRPr>
                    </a:p>
                  </a:txBody>
                  <a:tcPr/>
                </a:tc>
                <a:tc>
                  <a:txBody>
                    <a:bodyPr/>
                    <a:lstStyle/>
                    <a:p>
                      <a:r>
                        <a:rPr lang="en-US" baseline="0" dirty="0" smtClean="0">
                          <a:solidFill>
                            <a:schemeClr val="tx1"/>
                          </a:solidFill>
                        </a:rPr>
                        <a:t>32,319</a:t>
                      </a:r>
                      <a:endParaRPr lang="en-US" baseline="0" dirty="0">
                        <a:solidFill>
                          <a:schemeClr val="tx1"/>
                        </a:solidFill>
                      </a:endParaRPr>
                    </a:p>
                  </a:txBody>
                  <a:tcPr/>
                </a:tc>
                <a:tc>
                  <a:txBody>
                    <a:bodyPr/>
                    <a:lstStyle/>
                    <a:p>
                      <a:r>
                        <a:rPr lang="en-US" baseline="0" dirty="0" smtClean="0">
                          <a:solidFill>
                            <a:schemeClr val="tx1"/>
                          </a:solidFill>
                        </a:rPr>
                        <a:t>36,450</a:t>
                      </a:r>
                      <a:endParaRPr lang="en-US" baseline="0" dirty="0">
                        <a:solidFill>
                          <a:schemeClr val="tx1"/>
                        </a:solidFill>
                      </a:endParaRPr>
                    </a:p>
                  </a:txBody>
                  <a:tcPr/>
                </a:tc>
                <a:tc>
                  <a:txBody>
                    <a:bodyPr/>
                    <a:lstStyle/>
                    <a:p>
                      <a:r>
                        <a:rPr lang="en-US" baseline="0" dirty="0" smtClean="0">
                          <a:solidFill>
                            <a:schemeClr val="tx1"/>
                          </a:solidFill>
                        </a:rPr>
                        <a:t>48,600</a:t>
                      </a:r>
                      <a:endParaRPr lang="en-US" baseline="0" dirty="0">
                        <a:solidFill>
                          <a:schemeClr val="tx1"/>
                        </a:solidFill>
                      </a:endParaRPr>
                    </a:p>
                  </a:txBody>
                  <a:tcPr/>
                </a:tc>
              </a:tr>
              <a:tr h="370840">
                <a:tc>
                  <a:txBody>
                    <a:bodyPr/>
                    <a:lstStyle/>
                    <a:p>
                      <a:r>
                        <a:rPr lang="en-US" baseline="0" dirty="0" smtClean="0">
                          <a:solidFill>
                            <a:schemeClr val="tx1"/>
                          </a:solidFill>
                        </a:rPr>
                        <a:t>5</a:t>
                      </a:r>
                      <a:endParaRPr lang="en-US" baseline="0" dirty="0">
                        <a:solidFill>
                          <a:schemeClr val="tx1"/>
                        </a:solidFill>
                      </a:endParaRPr>
                    </a:p>
                  </a:txBody>
                  <a:tcPr/>
                </a:tc>
                <a:tc>
                  <a:txBody>
                    <a:bodyPr/>
                    <a:lstStyle/>
                    <a:p>
                      <a:r>
                        <a:rPr lang="en-US" baseline="0" dirty="0" smtClean="0">
                          <a:solidFill>
                            <a:schemeClr val="tx1"/>
                          </a:solidFill>
                        </a:rPr>
                        <a:t>28,440</a:t>
                      </a:r>
                      <a:endParaRPr lang="en-US" baseline="0" dirty="0">
                        <a:solidFill>
                          <a:schemeClr val="tx1"/>
                        </a:solidFill>
                      </a:endParaRPr>
                    </a:p>
                  </a:txBody>
                  <a:tcPr/>
                </a:tc>
                <a:tc>
                  <a:txBody>
                    <a:bodyPr/>
                    <a:lstStyle/>
                    <a:p>
                      <a:r>
                        <a:rPr lang="en-US" baseline="0" dirty="0" smtClean="0">
                          <a:solidFill>
                            <a:schemeClr val="tx1"/>
                          </a:solidFill>
                        </a:rPr>
                        <a:t>37,825</a:t>
                      </a:r>
                      <a:endParaRPr lang="en-US" baseline="0" dirty="0">
                        <a:solidFill>
                          <a:schemeClr val="tx1"/>
                        </a:solidFill>
                      </a:endParaRPr>
                    </a:p>
                  </a:txBody>
                  <a:tcPr/>
                </a:tc>
                <a:tc>
                  <a:txBody>
                    <a:bodyPr/>
                    <a:lstStyle/>
                    <a:p>
                      <a:r>
                        <a:rPr lang="en-US" baseline="0" dirty="0" smtClean="0">
                          <a:solidFill>
                            <a:schemeClr val="tx1"/>
                          </a:solidFill>
                        </a:rPr>
                        <a:t>42,660</a:t>
                      </a:r>
                      <a:endParaRPr lang="en-US" baseline="0" dirty="0">
                        <a:solidFill>
                          <a:schemeClr val="tx1"/>
                        </a:solidFill>
                      </a:endParaRPr>
                    </a:p>
                  </a:txBody>
                  <a:tcPr/>
                </a:tc>
                <a:tc>
                  <a:txBody>
                    <a:bodyPr/>
                    <a:lstStyle/>
                    <a:p>
                      <a:r>
                        <a:rPr lang="en-US" baseline="0" dirty="0" smtClean="0">
                          <a:solidFill>
                            <a:schemeClr val="tx1"/>
                          </a:solidFill>
                        </a:rPr>
                        <a:t>56,880</a:t>
                      </a:r>
                      <a:endParaRPr lang="en-US" baseline="0" dirty="0">
                        <a:solidFill>
                          <a:schemeClr val="tx1"/>
                        </a:solidFill>
                      </a:endParaRPr>
                    </a:p>
                  </a:txBody>
                  <a:tcPr/>
                </a:tc>
              </a:tr>
            </a:tbl>
          </a:graphicData>
        </a:graphic>
      </p:graphicFrame>
      <p:sp>
        <p:nvSpPr>
          <p:cNvPr id="5" name="TextBox 4"/>
          <p:cNvSpPr txBox="1"/>
          <p:nvPr/>
        </p:nvSpPr>
        <p:spPr>
          <a:xfrm>
            <a:off x="609600" y="3886200"/>
            <a:ext cx="8077200" cy="2831544"/>
          </a:xfrm>
          <a:prstGeom prst="rect">
            <a:avLst/>
          </a:prstGeom>
          <a:noFill/>
        </p:spPr>
        <p:txBody>
          <a:bodyPr wrap="square" rtlCol="0">
            <a:spAutoFit/>
          </a:bodyPr>
          <a:lstStyle/>
          <a:p>
            <a:pPr algn="just"/>
            <a:r>
              <a:rPr lang="en-US" b="1" dirty="0" smtClean="0">
                <a:latin typeface="Times New Roman" pitchFamily="18" charset="0"/>
                <a:cs typeface="Times New Roman" pitchFamily="18" charset="0"/>
              </a:rPr>
              <a:t>In New York State, the Minimum Wage is $9.00 per hour as of December 31, 2015,  leading to an annual minimum wage of about $18,000. (50 weeks X 40 hours per week)  </a:t>
            </a:r>
          </a:p>
          <a:p>
            <a:pPr algn="just"/>
            <a:endParaRPr lang="en-US" sz="800" b="1"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Under the ACA Medicaid expansion, a family of 2 adults and 2 children, with both adults working at minimum wage, absent any special circumstances or additional income, would NOT qualify for Medicaid.  ($36,000.00 in income.)</a:t>
            </a:r>
          </a:p>
          <a:p>
            <a:pPr algn="just"/>
            <a:endParaRPr lang="en-US" b="1"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The above family would be able to purchase insurance through the NYS Health Plan Marketplace.  </a:t>
            </a:r>
          </a:p>
          <a:p>
            <a:pPr algn="just"/>
            <a:endParaRPr lang="en-US" sz="8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7845212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Medicaid Costs for </a:t>
            </a:r>
            <a:r>
              <a:rPr lang="en-US" dirty="0" smtClean="0"/>
              <a:t>2014 </a:t>
            </a:r>
            <a:r>
              <a:rPr lang="en-US" dirty="0"/>
              <a:t>- </a:t>
            </a:r>
            <a:r>
              <a:rPr lang="en-US" dirty="0" smtClean="0"/>
              <a:t>2016</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655842"/>
            <a:ext cx="8066140" cy="38305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16272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Medicaid Clients by Year</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463570126"/>
              </p:ext>
            </p:extLst>
          </p:nvPr>
        </p:nvGraphicFramePr>
        <p:xfrm>
          <a:off x="685800" y="1905000"/>
          <a:ext cx="7620000" cy="914400"/>
        </p:xfrm>
        <a:graphic>
          <a:graphicData uri="http://schemas.openxmlformats.org/drawingml/2006/table">
            <a:tbl>
              <a:tblPr firstRow="1" bandRow="1">
                <a:tableStyleId>{5C22544A-7EE6-4342-B048-85BDC9FD1C3A}</a:tableStyleId>
              </a:tblPr>
              <a:tblGrid>
                <a:gridCol w="1828800"/>
                <a:gridCol w="1981200"/>
                <a:gridCol w="1905000"/>
                <a:gridCol w="1905000"/>
              </a:tblGrid>
              <a:tr h="142240">
                <a:tc>
                  <a:txBody>
                    <a:bodyPr/>
                    <a:lstStyle/>
                    <a:p>
                      <a:r>
                        <a:rPr lang="en-US" sz="2400" dirty="0" smtClean="0"/>
                        <a:t>2013</a:t>
                      </a:r>
                      <a:endParaRPr lang="en-US" sz="2400" dirty="0"/>
                    </a:p>
                  </a:txBody>
                  <a:tcPr/>
                </a:tc>
                <a:tc>
                  <a:txBody>
                    <a:bodyPr/>
                    <a:lstStyle/>
                    <a:p>
                      <a:r>
                        <a:rPr lang="en-US" sz="2400" dirty="0" smtClean="0"/>
                        <a:t>2014</a:t>
                      </a:r>
                      <a:endParaRPr lang="en-US" sz="2400" dirty="0"/>
                    </a:p>
                  </a:txBody>
                  <a:tcPr/>
                </a:tc>
                <a:tc>
                  <a:txBody>
                    <a:bodyPr/>
                    <a:lstStyle/>
                    <a:p>
                      <a:r>
                        <a:rPr lang="en-US" sz="2400" dirty="0" smtClean="0"/>
                        <a:t>2015</a:t>
                      </a:r>
                      <a:endParaRPr lang="en-US" sz="2400" dirty="0"/>
                    </a:p>
                  </a:txBody>
                  <a:tcPr/>
                </a:tc>
                <a:tc>
                  <a:txBody>
                    <a:bodyPr/>
                    <a:lstStyle/>
                    <a:p>
                      <a:r>
                        <a:rPr lang="en-US" sz="2400" dirty="0" smtClean="0"/>
                        <a:t>2016*</a:t>
                      </a:r>
                      <a:endParaRPr lang="en-US" sz="2400" dirty="0"/>
                    </a:p>
                  </a:txBody>
                  <a:tcPr/>
                </a:tc>
              </a:tr>
              <a:tr h="370840">
                <a:tc>
                  <a:txBody>
                    <a:bodyPr/>
                    <a:lstStyle/>
                    <a:p>
                      <a:r>
                        <a:rPr lang="en-US" sz="2400" dirty="0" smtClean="0"/>
                        <a:t>238,814</a:t>
                      </a:r>
                      <a:endParaRPr lang="en-US" sz="2400" dirty="0"/>
                    </a:p>
                  </a:txBody>
                  <a:tcPr/>
                </a:tc>
                <a:tc>
                  <a:txBody>
                    <a:bodyPr/>
                    <a:lstStyle/>
                    <a:p>
                      <a:r>
                        <a:rPr lang="en-US" sz="2400" dirty="0" smtClean="0"/>
                        <a:t>268,332</a:t>
                      </a:r>
                      <a:endParaRPr lang="en-US" sz="2400" dirty="0"/>
                    </a:p>
                  </a:txBody>
                  <a:tcPr/>
                </a:tc>
                <a:tc>
                  <a:txBody>
                    <a:bodyPr/>
                    <a:lstStyle/>
                    <a:p>
                      <a:r>
                        <a:rPr lang="en-US" sz="2400" dirty="0" smtClean="0"/>
                        <a:t>286,145</a:t>
                      </a:r>
                      <a:endParaRPr lang="en-US" sz="2400" dirty="0"/>
                    </a:p>
                  </a:txBody>
                  <a:tcPr/>
                </a:tc>
                <a:tc>
                  <a:txBody>
                    <a:bodyPr/>
                    <a:lstStyle/>
                    <a:p>
                      <a:r>
                        <a:rPr lang="en-US" sz="2400" dirty="0" smtClean="0"/>
                        <a:t>278,473</a:t>
                      </a:r>
                      <a:endParaRPr lang="en-US" sz="2400" dirty="0"/>
                    </a:p>
                  </a:txBody>
                  <a:tcPr/>
                </a:tc>
              </a:tr>
            </a:tbl>
          </a:graphicData>
        </a:graphic>
      </p:graphicFrame>
      <p:sp>
        <p:nvSpPr>
          <p:cNvPr id="5" name="TextBox 4"/>
          <p:cNvSpPr txBox="1"/>
          <p:nvPr/>
        </p:nvSpPr>
        <p:spPr>
          <a:xfrm>
            <a:off x="837127" y="3048000"/>
            <a:ext cx="7467600" cy="2431435"/>
          </a:xfrm>
          <a:prstGeom prst="rect">
            <a:avLst/>
          </a:prstGeom>
          <a:noFill/>
        </p:spPr>
        <p:txBody>
          <a:bodyPr wrap="square" rtlCol="0">
            <a:spAutoFit/>
          </a:bodyPr>
          <a:lstStyle/>
          <a:p>
            <a:pPr marL="342900" indent="-342900" algn="just">
              <a:buFont typeface="Wingdings" panose="05000000000000000000" pitchFamily="2" charset="2"/>
              <a:buChar char="q"/>
            </a:pPr>
            <a:r>
              <a:rPr lang="en-US" sz="2400" dirty="0" smtClean="0">
                <a:latin typeface="Times New Roman" pitchFamily="18" charset="0"/>
                <a:cs typeface="Times New Roman" pitchFamily="18" charset="0"/>
              </a:rPr>
              <a:t>The number of persons on Medicaid in Erie County has been and continues to grow at an average rate of more than four percent (4%) per year. </a:t>
            </a:r>
          </a:p>
          <a:p>
            <a:pPr marL="342900" indent="-342900" algn="just">
              <a:buFont typeface="Wingdings" panose="05000000000000000000" pitchFamily="2" charset="2"/>
              <a:buChar char="q"/>
            </a:pPr>
            <a:endParaRPr lang="en-US" sz="800" dirty="0" smtClean="0">
              <a:latin typeface="Times New Roman" pitchFamily="18" charset="0"/>
              <a:cs typeface="Times New Roman" pitchFamily="18" charset="0"/>
            </a:endParaRPr>
          </a:p>
          <a:p>
            <a:pPr marL="342900" indent="-342900" algn="just">
              <a:buFont typeface="Wingdings" panose="05000000000000000000" pitchFamily="2" charset="2"/>
              <a:buChar char="q"/>
            </a:pPr>
            <a:r>
              <a:rPr lang="en-US" sz="2400" b="1" dirty="0" smtClean="0">
                <a:latin typeface="Times New Roman" pitchFamily="18" charset="0"/>
                <a:cs typeface="Times New Roman" pitchFamily="18" charset="0"/>
              </a:rPr>
              <a:t>With the increase in Medicaid clients due to the ACA,  2015 Medicaid clients have exceeded 31% of Erie County’s population .</a:t>
            </a:r>
            <a:endParaRPr lang="en-US" sz="2400" b="1" dirty="0">
              <a:latin typeface="Times New Roman" pitchFamily="18" charset="0"/>
              <a:cs typeface="Times New Roman" pitchFamily="18" charset="0"/>
            </a:endParaRPr>
          </a:p>
        </p:txBody>
      </p:sp>
      <p:sp>
        <p:nvSpPr>
          <p:cNvPr id="7" name="TextBox 6"/>
          <p:cNvSpPr txBox="1"/>
          <p:nvPr/>
        </p:nvSpPr>
        <p:spPr>
          <a:xfrm>
            <a:off x="838200" y="6096000"/>
            <a:ext cx="4495800" cy="523220"/>
          </a:xfrm>
          <a:prstGeom prst="rect">
            <a:avLst/>
          </a:prstGeom>
          <a:noFill/>
        </p:spPr>
        <p:txBody>
          <a:bodyPr wrap="square" rtlCol="0">
            <a:spAutoFit/>
          </a:bodyPr>
          <a:lstStyle/>
          <a:p>
            <a:r>
              <a:rPr lang="en-US" sz="1000" b="1" dirty="0" smtClean="0"/>
              <a:t>* 2016 Data covers the period of January 1, 2015 through October 31, 2016.</a:t>
            </a:r>
          </a:p>
          <a:p>
            <a:endParaRPr lang="en-US" dirty="0"/>
          </a:p>
        </p:txBody>
      </p:sp>
    </p:spTree>
    <p:extLst>
      <p:ext uri="{BB962C8B-B14F-4D97-AF65-F5344CB8AC3E}">
        <p14:creationId xmlns:p14="http://schemas.microsoft.com/office/powerpoint/2010/main" val="13935912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981200"/>
            <a:ext cx="7923184"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1"/>
          <p:cNvSpPr>
            <a:spLocks noGrp="1"/>
          </p:cNvSpPr>
          <p:nvPr>
            <p:ph type="title"/>
          </p:nvPr>
        </p:nvSpPr>
        <p:spPr>
          <a:xfrm>
            <a:off x="612648" y="228600"/>
            <a:ext cx="8153400" cy="990600"/>
          </a:xfrm>
        </p:spPr>
        <p:txBody>
          <a:bodyPr>
            <a:normAutofit fontScale="90000"/>
          </a:bodyPr>
          <a:lstStyle/>
          <a:p>
            <a:r>
              <a:rPr lang="en-US" dirty="0" smtClean="0"/>
              <a:t>Medicaid Client Percentage by County</a:t>
            </a:r>
            <a:endParaRPr lang="en-US" dirty="0"/>
          </a:p>
        </p:txBody>
      </p:sp>
    </p:spTree>
    <p:extLst>
      <p:ext uri="{BB962C8B-B14F-4D97-AF65-F5344CB8AC3E}">
        <p14:creationId xmlns:p14="http://schemas.microsoft.com/office/powerpoint/2010/main" val="29348166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153400" cy="990600"/>
          </a:xfrm>
        </p:spPr>
        <p:txBody>
          <a:bodyPr>
            <a:noAutofit/>
          </a:bodyPr>
          <a:lstStyle/>
          <a:p>
            <a:r>
              <a:rPr lang="en-US" sz="3600" b="1" dirty="0" smtClean="0"/>
              <a:t>2015 Medicaid Cost and Client Summary</a:t>
            </a:r>
            <a:endParaRPr lang="en-US" sz="3600" b="1"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588765706"/>
              </p:ext>
            </p:extLst>
          </p:nvPr>
        </p:nvGraphicFramePr>
        <p:xfrm>
          <a:off x="609600" y="1905000"/>
          <a:ext cx="8001000" cy="2966720"/>
        </p:xfrm>
        <a:graphic>
          <a:graphicData uri="http://schemas.openxmlformats.org/drawingml/2006/table">
            <a:tbl>
              <a:tblPr firstRow="1" bandRow="1">
                <a:tableStyleId>{5C22544A-7EE6-4342-B048-85BDC9FD1C3A}</a:tableStyleId>
              </a:tblPr>
              <a:tblGrid>
                <a:gridCol w="4114800"/>
                <a:gridCol w="1524000"/>
                <a:gridCol w="2362200"/>
              </a:tblGrid>
              <a:tr h="370840">
                <a:tc>
                  <a:txBody>
                    <a:bodyPr/>
                    <a:lstStyle/>
                    <a:p>
                      <a:pPr algn="ctr" fontAlgn="b"/>
                      <a:r>
                        <a:rPr lang="en-US" sz="1600" b="0" i="0" u="none" strike="noStrike" dirty="0" smtClean="0">
                          <a:solidFill>
                            <a:srgbClr val="000000"/>
                          </a:solidFill>
                          <a:effectLst/>
                          <a:latin typeface="Times New Roman"/>
                        </a:rPr>
                        <a:t>Race/Ethnicity</a:t>
                      </a:r>
                      <a:endParaRPr lang="en-US" sz="1600" b="0" i="0" u="none" strike="noStrike" dirty="0">
                        <a:solidFill>
                          <a:srgbClr val="000000"/>
                        </a:solidFill>
                        <a:effectLst/>
                        <a:latin typeface="Times New Roman"/>
                      </a:endParaRPr>
                    </a:p>
                  </a:txBody>
                  <a:tcPr marL="9525" marR="9525" marT="9525" marB="0" anchor="b"/>
                </a:tc>
                <a:tc>
                  <a:txBody>
                    <a:bodyPr/>
                    <a:lstStyle/>
                    <a:p>
                      <a:pPr algn="ctr" fontAlgn="b"/>
                      <a:r>
                        <a:rPr lang="en-US" sz="1600" b="0" i="0" u="none" strike="noStrike" dirty="0" smtClean="0">
                          <a:solidFill>
                            <a:srgbClr val="000000"/>
                          </a:solidFill>
                          <a:effectLst/>
                          <a:latin typeface="Times New Roman"/>
                        </a:rPr>
                        <a:t>Medicaid </a:t>
                      </a:r>
                      <a:r>
                        <a:rPr lang="en-US" sz="1600" b="0" i="0" u="none" strike="noStrike" dirty="0">
                          <a:solidFill>
                            <a:srgbClr val="000000"/>
                          </a:solidFill>
                          <a:effectLst/>
                          <a:latin typeface="Times New Roman"/>
                        </a:rPr>
                        <a:t>Clients</a:t>
                      </a:r>
                    </a:p>
                  </a:txBody>
                  <a:tcPr marL="9525" marR="9525" marT="9525" marB="0" anchor="b"/>
                </a:tc>
                <a:tc>
                  <a:txBody>
                    <a:bodyPr/>
                    <a:lstStyle/>
                    <a:p>
                      <a:pPr algn="ctr" fontAlgn="b"/>
                      <a:r>
                        <a:rPr lang="en-US" sz="1600" b="0" i="0" u="none" strike="noStrike" dirty="0" smtClean="0">
                          <a:solidFill>
                            <a:srgbClr val="000000"/>
                          </a:solidFill>
                          <a:effectLst/>
                          <a:latin typeface="Times New Roman"/>
                        </a:rPr>
                        <a:t>Medicaid Cost</a:t>
                      </a:r>
                      <a:endParaRPr lang="en-US" sz="1600" b="0" i="0" u="none" strike="noStrike" dirty="0">
                        <a:solidFill>
                          <a:srgbClr val="000000"/>
                        </a:solidFill>
                        <a:effectLst/>
                        <a:latin typeface="Times New Roman"/>
                      </a:endParaRPr>
                    </a:p>
                  </a:txBody>
                  <a:tcPr marL="9525" marR="9525" marT="9525" marB="0" anchor="b"/>
                </a:tc>
              </a:tr>
              <a:tr h="370840">
                <a:tc>
                  <a:txBody>
                    <a:bodyPr/>
                    <a:lstStyle/>
                    <a:p>
                      <a:pPr algn="l" fontAlgn="b"/>
                      <a:r>
                        <a:rPr lang="en-US" sz="2000" b="0" i="0" u="none" strike="noStrike" dirty="0" smtClean="0">
                          <a:solidFill>
                            <a:srgbClr val="000000"/>
                          </a:solidFill>
                          <a:effectLst/>
                          <a:latin typeface="Times New Roman"/>
                        </a:rPr>
                        <a:t>White</a:t>
                      </a:r>
                      <a:endParaRPr lang="en-US" sz="2000" b="0" i="0" u="none" strike="noStrike" dirty="0">
                        <a:solidFill>
                          <a:srgbClr val="000000"/>
                        </a:solidFill>
                        <a:effectLst/>
                        <a:latin typeface="Times New Roman"/>
                      </a:endParaRPr>
                    </a:p>
                  </a:txBody>
                  <a:tcPr marL="9525" marR="9525" marT="9525" marB="0" anchor="b"/>
                </a:tc>
                <a:tc>
                  <a:txBody>
                    <a:bodyPr/>
                    <a:lstStyle/>
                    <a:p>
                      <a:pPr algn="r" fontAlgn="b"/>
                      <a:r>
                        <a:rPr lang="en-US" sz="2000" b="0" i="0" u="none" strike="noStrike" dirty="0" smtClean="0">
                          <a:solidFill>
                            <a:srgbClr val="000000"/>
                          </a:solidFill>
                          <a:effectLst/>
                          <a:latin typeface="Times New Roman"/>
                        </a:rPr>
                        <a:t>137,322</a:t>
                      </a:r>
                      <a:endParaRPr lang="en-US" sz="2000" b="0" i="0" u="none" strike="noStrike" dirty="0">
                        <a:solidFill>
                          <a:srgbClr val="000000"/>
                        </a:solidFill>
                        <a:effectLst/>
                        <a:latin typeface="Times New Roman"/>
                      </a:endParaRPr>
                    </a:p>
                  </a:txBody>
                  <a:tcPr marL="9525" marR="9525" marT="9525" marB="0" anchor="b"/>
                </a:tc>
                <a:tc>
                  <a:txBody>
                    <a:bodyPr/>
                    <a:lstStyle/>
                    <a:p>
                      <a:pPr algn="l" fontAlgn="b"/>
                      <a:r>
                        <a:rPr lang="en-US" sz="2000" b="0" i="0" u="none" strike="noStrike" dirty="0">
                          <a:solidFill>
                            <a:srgbClr val="000000"/>
                          </a:solidFill>
                          <a:effectLst/>
                          <a:latin typeface="Times New Roman"/>
                        </a:rPr>
                        <a:t> $     1,021,427,050 </a:t>
                      </a:r>
                    </a:p>
                  </a:txBody>
                  <a:tcPr marL="9525" marR="9525" marT="9525" marB="0" anchor="b"/>
                </a:tc>
              </a:tr>
              <a:tr h="370840">
                <a:tc>
                  <a:txBody>
                    <a:bodyPr/>
                    <a:lstStyle/>
                    <a:p>
                      <a:pPr algn="l" fontAlgn="b"/>
                      <a:r>
                        <a:rPr lang="en-US" sz="2000" b="0" i="0" u="none" strike="noStrike" dirty="0" smtClean="0">
                          <a:solidFill>
                            <a:srgbClr val="000000"/>
                          </a:solidFill>
                          <a:effectLst/>
                          <a:latin typeface="Times New Roman"/>
                        </a:rPr>
                        <a:t>Black/African American</a:t>
                      </a:r>
                      <a:endParaRPr lang="en-US" sz="2000" b="0" i="0" u="none" strike="noStrike" dirty="0">
                        <a:solidFill>
                          <a:srgbClr val="000000"/>
                        </a:solidFill>
                        <a:effectLst/>
                        <a:latin typeface="Times New Roman"/>
                      </a:endParaRPr>
                    </a:p>
                  </a:txBody>
                  <a:tcPr marL="9525" marR="9525" marT="9525" marB="0" anchor="b"/>
                </a:tc>
                <a:tc>
                  <a:txBody>
                    <a:bodyPr/>
                    <a:lstStyle/>
                    <a:p>
                      <a:pPr algn="r" fontAlgn="b"/>
                      <a:r>
                        <a:rPr lang="en-US" sz="2000" b="0" i="0" u="none" strike="noStrike" dirty="0" smtClean="0">
                          <a:solidFill>
                            <a:srgbClr val="000000"/>
                          </a:solidFill>
                          <a:effectLst/>
                          <a:latin typeface="Times New Roman"/>
                        </a:rPr>
                        <a:t>82,077</a:t>
                      </a:r>
                      <a:endParaRPr lang="en-US" sz="2000" b="0" i="0" u="none" strike="noStrike" dirty="0">
                        <a:solidFill>
                          <a:srgbClr val="000000"/>
                        </a:solidFill>
                        <a:effectLst/>
                        <a:latin typeface="Times New Roman"/>
                      </a:endParaRPr>
                    </a:p>
                  </a:txBody>
                  <a:tcPr marL="9525" marR="9525" marT="9525" marB="0" anchor="b"/>
                </a:tc>
                <a:tc>
                  <a:txBody>
                    <a:bodyPr/>
                    <a:lstStyle/>
                    <a:p>
                      <a:pPr algn="l" fontAlgn="b"/>
                      <a:r>
                        <a:rPr lang="en-US" sz="2000" b="0" i="0" u="none" strike="noStrike" dirty="0">
                          <a:solidFill>
                            <a:srgbClr val="000000"/>
                          </a:solidFill>
                          <a:effectLst/>
                          <a:latin typeface="Times New Roman"/>
                        </a:rPr>
                        <a:t>           459,689,157 </a:t>
                      </a:r>
                    </a:p>
                  </a:txBody>
                  <a:tcPr marL="9525" marR="9525" marT="9525" marB="0" anchor="b"/>
                </a:tc>
              </a:tr>
              <a:tr h="370840">
                <a:tc>
                  <a:txBody>
                    <a:bodyPr/>
                    <a:lstStyle/>
                    <a:p>
                      <a:pPr algn="l" fontAlgn="b"/>
                      <a:r>
                        <a:rPr lang="en-US" sz="2000" b="0" i="0" u="none" strike="noStrike" dirty="0" smtClean="0">
                          <a:solidFill>
                            <a:srgbClr val="000000"/>
                          </a:solidFill>
                          <a:effectLst/>
                          <a:latin typeface="Times New Roman"/>
                        </a:rPr>
                        <a:t>Hispanic/Latino</a:t>
                      </a:r>
                      <a:endParaRPr lang="en-US" sz="2000" b="0" i="0" u="none" strike="noStrike" dirty="0">
                        <a:solidFill>
                          <a:srgbClr val="000000"/>
                        </a:solidFill>
                        <a:effectLst/>
                        <a:latin typeface="Times New Roman"/>
                      </a:endParaRPr>
                    </a:p>
                  </a:txBody>
                  <a:tcPr marL="9525" marR="9525" marT="9525" marB="0" anchor="b"/>
                </a:tc>
                <a:tc>
                  <a:txBody>
                    <a:bodyPr/>
                    <a:lstStyle/>
                    <a:p>
                      <a:pPr algn="r" fontAlgn="b"/>
                      <a:r>
                        <a:rPr lang="en-US" sz="2000" b="0" i="0" u="none" strike="noStrike" dirty="0" smtClean="0">
                          <a:solidFill>
                            <a:srgbClr val="000000"/>
                          </a:solidFill>
                          <a:effectLst/>
                          <a:latin typeface="Times New Roman"/>
                        </a:rPr>
                        <a:t>26,304</a:t>
                      </a:r>
                      <a:endParaRPr lang="en-US" sz="2000" b="0" i="0" u="none" strike="noStrike" dirty="0">
                        <a:solidFill>
                          <a:srgbClr val="000000"/>
                        </a:solidFill>
                        <a:effectLst/>
                        <a:latin typeface="Times New Roman"/>
                      </a:endParaRPr>
                    </a:p>
                  </a:txBody>
                  <a:tcPr marL="9525" marR="9525" marT="9525" marB="0" anchor="b"/>
                </a:tc>
                <a:tc>
                  <a:txBody>
                    <a:bodyPr/>
                    <a:lstStyle/>
                    <a:p>
                      <a:pPr algn="l" fontAlgn="b"/>
                      <a:r>
                        <a:rPr lang="en-US" sz="2000" b="0" i="0" u="none" strike="noStrike" dirty="0">
                          <a:solidFill>
                            <a:srgbClr val="000000"/>
                          </a:solidFill>
                          <a:effectLst/>
                          <a:latin typeface="Times New Roman"/>
                        </a:rPr>
                        <a:t>           133,741,293 </a:t>
                      </a:r>
                    </a:p>
                  </a:txBody>
                  <a:tcPr marL="9525" marR="9525" marT="9525" marB="0" anchor="b"/>
                </a:tc>
              </a:tr>
              <a:tr h="370840">
                <a:tc>
                  <a:txBody>
                    <a:bodyPr/>
                    <a:lstStyle/>
                    <a:p>
                      <a:pPr algn="l" fontAlgn="b"/>
                      <a:r>
                        <a:rPr lang="en-US" sz="2000" b="0" i="0" u="none" strike="noStrike" dirty="0" smtClean="0">
                          <a:solidFill>
                            <a:srgbClr val="000000"/>
                          </a:solidFill>
                          <a:effectLst/>
                          <a:latin typeface="Times New Roman"/>
                        </a:rPr>
                        <a:t>Asian/Pacific Islander</a:t>
                      </a:r>
                      <a:endParaRPr lang="en-US" sz="2000" b="0" i="0" u="none" strike="noStrike" dirty="0">
                        <a:solidFill>
                          <a:srgbClr val="000000"/>
                        </a:solidFill>
                        <a:effectLst/>
                        <a:latin typeface="Times New Roman"/>
                      </a:endParaRPr>
                    </a:p>
                  </a:txBody>
                  <a:tcPr marL="9525" marR="9525" marT="9525" marB="0" anchor="b"/>
                </a:tc>
                <a:tc>
                  <a:txBody>
                    <a:bodyPr/>
                    <a:lstStyle/>
                    <a:p>
                      <a:pPr algn="r" fontAlgn="b"/>
                      <a:r>
                        <a:rPr lang="en-US" sz="2000" b="0" i="0" u="none" strike="noStrike" dirty="0" smtClean="0">
                          <a:solidFill>
                            <a:srgbClr val="000000"/>
                          </a:solidFill>
                          <a:effectLst/>
                          <a:latin typeface="Times New Roman"/>
                        </a:rPr>
                        <a:t>14,791</a:t>
                      </a:r>
                      <a:endParaRPr lang="en-US" sz="2000" b="0" i="0" u="none" strike="noStrike" dirty="0">
                        <a:solidFill>
                          <a:srgbClr val="000000"/>
                        </a:solidFill>
                        <a:effectLst/>
                        <a:latin typeface="Times New Roman"/>
                      </a:endParaRPr>
                    </a:p>
                  </a:txBody>
                  <a:tcPr marL="9525" marR="9525" marT="9525" marB="0" anchor="b"/>
                </a:tc>
                <a:tc>
                  <a:txBody>
                    <a:bodyPr/>
                    <a:lstStyle/>
                    <a:p>
                      <a:pPr algn="l" fontAlgn="b"/>
                      <a:r>
                        <a:rPr lang="en-US" sz="2000" b="0" i="0" u="none" strike="noStrike" dirty="0">
                          <a:solidFill>
                            <a:srgbClr val="000000"/>
                          </a:solidFill>
                          <a:effectLst/>
                          <a:latin typeface="Times New Roman"/>
                        </a:rPr>
                        <a:t>             58,302,154 </a:t>
                      </a:r>
                    </a:p>
                  </a:txBody>
                  <a:tcPr marL="9525" marR="9525" marT="9525" marB="0" anchor="b"/>
                </a:tc>
              </a:tr>
              <a:tr h="370840">
                <a:tc>
                  <a:txBody>
                    <a:bodyPr/>
                    <a:lstStyle/>
                    <a:p>
                      <a:pPr algn="l" fontAlgn="b"/>
                      <a:r>
                        <a:rPr lang="en-US" sz="2000" b="0" i="0" u="none" strike="noStrike" dirty="0" smtClean="0">
                          <a:solidFill>
                            <a:srgbClr val="000000"/>
                          </a:solidFill>
                          <a:effectLst/>
                          <a:latin typeface="Times New Roman"/>
                        </a:rPr>
                        <a:t>American Indian/Alaskan</a:t>
                      </a:r>
                      <a:r>
                        <a:rPr lang="en-US" sz="2000" b="0" i="0" u="none" strike="noStrike" baseline="0" dirty="0" smtClean="0">
                          <a:solidFill>
                            <a:srgbClr val="000000"/>
                          </a:solidFill>
                          <a:effectLst/>
                          <a:latin typeface="Times New Roman"/>
                        </a:rPr>
                        <a:t> Native</a:t>
                      </a:r>
                      <a:endParaRPr lang="en-US" sz="2000" b="0" i="0" u="none" strike="noStrike" dirty="0">
                        <a:solidFill>
                          <a:srgbClr val="000000"/>
                        </a:solidFill>
                        <a:effectLst/>
                        <a:latin typeface="Times New Roman"/>
                      </a:endParaRPr>
                    </a:p>
                  </a:txBody>
                  <a:tcPr marL="9525" marR="9525" marT="9525" marB="0" anchor="b"/>
                </a:tc>
                <a:tc>
                  <a:txBody>
                    <a:bodyPr/>
                    <a:lstStyle/>
                    <a:p>
                      <a:pPr algn="r" fontAlgn="b"/>
                      <a:r>
                        <a:rPr lang="en-US" sz="2000" b="0" i="0" u="none" strike="noStrike" dirty="0" smtClean="0">
                          <a:solidFill>
                            <a:srgbClr val="000000"/>
                          </a:solidFill>
                          <a:effectLst/>
                          <a:latin typeface="Times New Roman"/>
                        </a:rPr>
                        <a:t>2,066</a:t>
                      </a:r>
                      <a:endParaRPr lang="en-US" sz="2000" b="0" i="0" u="none" strike="noStrike" dirty="0">
                        <a:solidFill>
                          <a:srgbClr val="000000"/>
                        </a:solidFill>
                        <a:effectLst/>
                        <a:latin typeface="Times New Roman"/>
                      </a:endParaRPr>
                    </a:p>
                  </a:txBody>
                  <a:tcPr marL="9525" marR="9525" marT="9525" marB="0" anchor="b"/>
                </a:tc>
                <a:tc>
                  <a:txBody>
                    <a:bodyPr/>
                    <a:lstStyle/>
                    <a:p>
                      <a:pPr algn="l" fontAlgn="b"/>
                      <a:r>
                        <a:rPr lang="en-US" sz="2000" b="0" i="0" u="none" strike="noStrike" dirty="0">
                          <a:solidFill>
                            <a:srgbClr val="000000"/>
                          </a:solidFill>
                          <a:effectLst/>
                          <a:latin typeface="Times New Roman"/>
                        </a:rPr>
                        <a:t>             10,420,765 </a:t>
                      </a:r>
                    </a:p>
                  </a:txBody>
                  <a:tcPr marL="9525" marR="9525" marT="9525" marB="0" anchor="b"/>
                </a:tc>
              </a:tr>
              <a:tr h="370840">
                <a:tc>
                  <a:txBody>
                    <a:bodyPr/>
                    <a:lstStyle/>
                    <a:p>
                      <a:pPr algn="l" fontAlgn="b"/>
                      <a:r>
                        <a:rPr lang="en-US" sz="2000" b="0" i="0" u="sng" strike="noStrike" dirty="0" smtClean="0">
                          <a:solidFill>
                            <a:srgbClr val="000000"/>
                          </a:solidFill>
                          <a:effectLst/>
                          <a:latin typeface="Times New Roman"/>
                        </a:rPr>
                        <a:t>Not Available/More</a:t>
                      </a:r>
                      <a:r>
                        <a:rPr lang="en-US" sz="2000" b="0" i="0" u="sng" strike="noStrike" baseline="0" dirty="0" smtClean="0">
                          <a:solidFill>
                            <a:srgbClr val="000000"/>
                          </a:solidFill>
                          <a:effectLst/>
                          <a:latin typeface="Times New Roman"/>
                        </a:rPr>
                        <a:t> Than One Race</a:t>
                      </a:r>
                      <a:endParaRPr lang="en-US" sz="2000" b="0" i="0" u="sng" strike="noStrike" dirty="0">
                        <a:solidFill>
                          <a:srgbClr val="000000"/>
                        </a:solidFill>
                        <a:effectLst/>
                        <a:latin typeface="Times New Roman"/>
                      </a:endParaRPr>
                    </a:p>
                  </a:txBody>
                  <a:tcPr marL="9525" marR="9525" marT="9525" marB="0" anchor="b"/>
                </a:tc>
                <a:tc>
                  <a:txBody>
                    <a:bodyPr/>
                    <a:lstStyle/>
                    <a:p>
                      <a:pPr algn="r" fontAlgn="b"/>
                      <a:r>
                        <a:rPr lang="en-US" sz="2000" b="0" i="0" u="sng" strike="noStrike" dirty="0" smtClean="0">
                          <a:solidFill>
                            <a:srgbClr val="000000"/>
                          </a:solidFill>
                          <a:effectLst/>
                          <a:latin typeface="Times New Roman"/>
                        </a:rPr>
                        <a:t>23,585</a:t>
                      </a:r>
                      <a:endParaRPr lang="en-US" sz="2000" b="0" i="0" u="sng" strike="noStrike" dirty="0">
                        <a:solidFill>
                          <a:srgbClr val="000000"/>
                        </a:solidFill>
                        <a:effectLst/>
                        <a:latin typeface="Times New Roman"/>
                      </a:endParaRPr>
                    </a:p>
                  </a:txBody>
                  <a:tcPr marL="9525" marR="9525" marT="9525" marB="0" anchor="b"/>
                </a:tc>
                <a:tc>
                  <a:txBody>
                    <a:bodyPr/>
                    <a:lstStyle/>
                    <a:p>
                      <a:pPr algn="l" fontAlgn="b"/>
                      <a:r>
                        <a:rPr lang="en-US" sz="2000" b="0" i="0" u="sng" strike="noStrike" dirty="0">
                          <a:solidFill>
                            <a:srgbClr val="000000"/>
                          </a:solidFill>
                          <a:effectLst/>
                          <a:latin typeface="Times New Roman"/>
                        </a:rPr>
                        <a:t>             96,303,822 </a:t>
                      </a:r>
                    </a:p>
                  </a:txBody>
                  <a:tcPr marL="9525" marR="9525" marT="9525" marB="0" anchor="b"/>
                </a:tc>
              </a:tr>
              <a:tr h="370840">
                <a:tc>
                  <a:txBody>
                    <a:bodyPr/>
                    <a:lstStyle/>
                    <a:p>
                      <a:pPr algn="l" fontAlgn="b"/>
                      <a:r>
                        <a:rPr lang="en-US" sz="2000" b="0" i="0" u="none" strike="noStrike" dirty="0" smtClean="0">
                          <a:solidFill>
                            <a:srgbClr val="000000"/>
                          </a:solidFill>
                          <a:effectLst/>
                          <a:latin typeface="Times New Roman"/>
                        </a:rPr>
                        <a:t>Totals</a:t>
                      </a:r>
                      <a:endParaRPr lang="en-US" sz="2000" b="0" i="0" u="none" strike="noStrike" dirty="0">
                        <a:solidFill>
                          <a:srgbClr val="000000"/>
                        </a:solidFill>
                        <a:effectLst/>
                        <a:latin typeface="Times New Roman"/>
                      </a:endParaRPr>
                    </a:p>
                  </a:txBody>
                  <a:tcPr marL="9525" marR="9525" marT="9525" marB="0" anchor="b"/>
                </a:tc>
                <a:tc>
                  <a:txBody>
                    <a:bodyPr/>
                    <a:lstStyle/>
                    <a:p>
                      <a:pPr algn="r" fontAlgn="b"/>
                      <a:r>
                        <a:rPr lang="en-US" sz="2000" b="0" i="0" u="none" strike="noStrike" dirty="0" smtClean="0">
                          <a:solidFill>
                            <a:srgbClr val="000000"/>
                          </a:solidFill>
                          <a:effectLst/>
                          <a:latin typeface="Times New Roman"/>
                        </a:rPr>
                        <a:t>286,145 </a:t>
                      </a:r>
                      <a:endParaRPr lang="en-US" sz="2000" b="0" i="0" u="none" strike="noStrike" dirty="0">
                        <a:solidFill>
                          <a:srgbClr val="000000"/>
                        </a:solidFill>
                        <a:effectLst/>
                        <a:latin typeface="Times New Roman"/>
                      </a:endParaRPr>
                    </a:p>
                  </a:txBody>
                  <a:tcPr marL="9525" marR="9525" marT="9525" marB="0" anchor="b"/>
                </a:tc>
                <a:tc>
                  <a:txBody>
                    <a:bodyPr/>
                    <a:lstStyle/>
                    <a:p>
                      <a:pPr algn="l" fontAlgn="b"/>
                      <a:r>
                        <a:rPr lang="en-US" sz="2000" b="0" i="0" u="none" strike="noStrike" dirty="0" smtClean="0">
                          <a:solidFill>
                            <a:srgbClr val="000000"/>
                          </a:solidFill>
                          <a:effectLst/>
                          <a:latin typeface="Times New Roman"/>
                        </a:rPr>
                        <a:t> $     1,779,884,241</a:t>
                      </a:r>
                      <a:endParaRPr lang="en-US" sz="2000" b="0" i="0" u="none" strike="noStrike" dirty="0">
                        <a:solidFill>
                          <a:srgbClr val="000000"/>
                        </a:solidFill>
                        <a:effectLst/>
                        <a:latin typeface="Times New Roman"/>
                      </a:endParaRPr>
                    </a:p>
                  </a:txBody>
                  <a:tcPr marL="9525" marR="9525" marT="9525" marB="0" anchor="b"/>
                </a:tc>
              </a:tr>
            </a:tbl>
          </a:graphicData>
        </a:graphic>
      </p:graphicFrame>
      <p:sp>
        <p:nvSpPr>
          <p:cNvPr id="3" name="TextBox 2"/>
          <p:cNvSpPr txBox="1"/>
          <p:nvPr/>
        </p:nvSpPr>
        <p:spPr>
          <a:xfrm>
            <a:off x="500743" y="4999111"/>
            <a:ext cx="8077200" cy="369332"/>
          </a:xfrm>
          <a:prstGeom prst="rect">
            <a:avLst/>
          </a:prstGeom>
          <a:noFill/>
        </p:spPr>
        <p:txBody>
          <a:bodyPr wrap="square" rtlCol="0">
            <a:spAutoFit/>
          </a:bodyPr>
          <a:lstStyle/>
          <a:p>
            <a:r>
              <a:rPr lang="en-US" sz="1200" dirty="0" smtClean="0"/>
              <a:t>Note: All Medicaid clients self-identify for race and ethnicity</a:t>
            </a:r>
            <a:r>
              <a:rPr lang="en-US" dirty="0" smtClean="0"/>
              <a:t>.  </a:t>
            </a:r>
            <a:endParaRPr lang="en-US" dirty="0"/>
          </a:p>
        </p:txBody>
      </p:sp>
      <p:sp>
        <p:nvSpPr>
          <p:cNvPr id="6" name="TextBox 5"/>
          <p:cNvSpPr txBox="1"/>
          <p:nvPr/>
        </p:nvSpPr>
        <p:spPr>
          <a:xfrm>
            <a:off x="533400" y="5715000"/>
            <a:ext cx="8229600" cy="646331"/>
          </a:xfrm>
          <a:prstGeom prst="rect">
            <a:avLst/>
          </a:prstGeom>
          <a:noFill/>
        </p:spPr>
        <p:txBody>
          <a:bodyPr wrap="square" rtlCol="0">
            <a:spAutoFit/>
          </a:bodyPr>
          <a:lstStyle/>
          <a:p>
            <a:pPr algn="ctr"/>
            <a:r>
              <a:rPr lang="en-US" dirty="0" smtClean="0">
                <a:solidFill>
                  <a:srgbClr val="FF0000"/>
                </a:solidFill>
              </a:rPr>
              <a:t>There are more Whites on Medicaid in 2015 than Black/African American, Hispanic/Latino and Asian/Pacific Islander persons combined. </a:t>
            </a:r>
            <a:endParaRPr lang="en-US" dirty="0">
              <a:solidFill>
                <a:srgbClr val="FF0000"/>
              </a:solidFill>
            </a:endParaRPr>
          </a:p>
        </p:txBody>
      </p:sp>
    </p:spTree>
    <p:extLst>
      <p:ext uri="{BB962C8B-B14F-4D97-AF65-F5344CB8AC3E}">
        <p14:creationId xmlns:p14="http://schemas.microsoft.com/office/powerpoint/2010/main" val="1829792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153400" cy="990600"/>
          </a:xfrm>
        </p:spPr>
        <p:txBody>
          <a:bodyPr>
            <a:noAutofit/>
          </a:bodyPr>
          <a:lstStyle/>
          <a:p>
            <a:r>
              <a:rPr lang="en-US" sz="3600" b="1" dirty="0" smtClean="0"/>
              <a:t>2015 Medicaid Summary by Age</a:t>
            </a:r>
            <a:endParaRPr lang="en-US" sz="3600" b="1"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219700835"/>
              </p:ext>
            </p:extLst>
          </p:nvPr>
        </p:nvGraphicFramePr>
        <p:xfrm>
          <a:off x="609600" y="1905000"/>
          <a:ext cx="8001000" cy="1854200"/>
        </p:xfrm>
        <a:graphic>
          <a:graphicData uri="http://schemas.openxmlformats.org/drawingml/2006/table">
            <a:tbl>
              <a:tblPr firstRow="1" bandRow="1">
                <a:tableStyleId>{5C22544A-7EE6-4342-B048-85BDC9FD1C3A}</a:tableStyleId>
              </a:tblPr>
              <a:tblGrid>
                <a:gridCol w="4114800"/>
                <a:gridCol w="1524000"/>
                <a:gridCol w="2362200"/>
              </a:tblGrid>
              <a:tr h="370840">
                <a:tc>
                  <a:txBody>
                    <a:bodyPr/>
                    <a:lstStyle/>
                    <a:p>
                      <a:pPr algn="ctr" fontAlgn="b"/>
                      <a:r>
                        <a:rPr lang="en-US" sz="1600" b="0" i="0" u="none" strike="noStrike" dirty="0" smtClean="0">
                          <a:solidFill>
                            <a:srgbClr val="000000"/>
                          </a:solidFill>
                          <a:effectLst/>
                          <a:latin typeface="Times New Roman"/>
                        </a:rPr>
                        <a:t>Age Group</a:t>
                      </a:r>
                      <a:endParaRPr lang="en-US" sz="1600" b="0" i="0" u="none" strike="noStrike" dirty="0">
                        <a:solidFill>
                          <a:srgbClr val="000000"/>
                        </a:solidFill>
                        <a:effectLst/>
                        <a:latin typeface="Times New Roman"/>
                      </a:endParaRPr>
                    </a:p>
                  </a:txBody>
                  <a:tcPr marL="9525" marR="9525" marT="9525" marB="0" anchor="b"/>
                </a:tc>
                <a:tc>
                  <a:txBody>
                    <a:bodyPr/>
                    <a:lstStyle/>
                    <a:p>
                      <a:pPr algn="ctr" fontAlgn="b"/>
                      <a:r>
                        <a:rPr lang="en-US" sz="1600" b="0" i="0" u="none" strike="noStrike" dirty="0" smtClean="0">
                          <a:solidFill>
                            <a:srgbClr val="000000"/>
                          </a:solidFill>
                          <a:effectLst/>
                          <a:latin typeface="Times New Roman"/>
                        </a:rPr>
                        <a:t>Medicaid </a:t>
                      </a:r>
                      <a:r>
                        <a:rPr lang="en-US" sz="1600" b="0" i="0" u="none" strike="noStrike" dirty="0">
                          <a:solidFill>
                            <a:srgbClr val="000000"/>
                          </a:solidFill>
                          <a:effectLst/>
                          <a:latin typeface="Times New Roman"/>
                        </a:rPr>
                        <a:t>Clients</a:t>
                      </a:r>
                    </a:p>
                  </a:txBody>
                  <a:tcPr marL="9525" marR="9525" marT="9525" marB="0" anchor="b"/>
                </a:tc>
                <a:tc>
                  <a:txBody>
                    <a:bodyPr/>
                    <a:lstStyle/>
                    <a:p>
                      <a:pPr algn="ctr" fontAlgn="b"/>
                      <a:r>
                        <a:rPr lang="en-US" sz="1600" b="0" i="0" u="none" strike="noStrike" dirty="0" smtClean="0">
                          <a:solidFill>
                            <a:srgbClr val="000000"/>
                          </a:solidFill>
                          <a:effectLst/>
                          <a:latin typeface="Times New Roman"/>
                        </a:rPr>
                        <a:t>Medicaid Cost</a:t>
                      </a:r>
                      <a:endParaRPr lang="en-US" sz="1600" b="0" i="0" u="none" strike="noStrike" dirty="0">
                        <a:solidFill>
                          <a:srgbClr val="000000"/>
                        </a:solidFill>
                        <a:effectLst/>
                        <a:latin typeface="Times New Roman"/>
                      </a:endParaRPr>
                    </a:p>
                  </a:txBody>
                  <a:tcPr marL="9525" marR="9525" marT="9525" marB="0" anchor="b"/>
                </a:tc>
              </a:tr>
              <a:tr h="370840">
                <a:tc>
                  <a:txBody>
                    <a:bodyPr/>
                    <a:lstStyle/>
                    <a:p>
                      <a:pPr algn="l" fontAlgn="b"/>
                      <a:r>
                        <a:rPr lang="en-US" sz="2000" b="0" i="0" u="none" strike="noStrike" dirty="0" smtClean="0">
                          <a:solidFill>
                            <a:srgbClr val="000000"/>
                          </a:solidFill>
                          <a:effectLst/>
                          <a:latin typeface="Times New Roman"/>
                        </a:rPr>
                        <a:t>65 Years of Age and</a:t>
                      </a:r>
                      <a:r>
                        <a:rPr lang="en-US" sz="2000" b="0" i="0" u="none" strike="noStrike" baseline="0" dirty="0" smtClean="0">
                          <a:solidFill>
                            <a:srgbClr val="000000"/>
                          </a:solidFill>
                          <a:effectLst/>
                          <a:latin typeface="Times New Roman"/>
                        </a:rPr>
                        <a:t> Older</a:t>
                      </a:r>
                      <a:endParaRPr lang="en-US" sz="2000" b="0" i="0" u="none" strike="noStrike" dirty="0">
                        <a:solidFill>
                          <a:srgbClr val="000000"/>
                        </a:solidFill>
                        <a:effectLst/>
                        <a:latin typeface="Times New Roman"/>
                      </a:endParaRPr>
                    </a:p>
                  </a:txBody>
                  <a:tcPr marL="9525" marR="9525" marT="9525" marB="0" anchor="b"/>
                </a:tc>
                <a:tc>
                  <a:txBody>
                    <a:bodyPr/>
                    <a:lstStyle/>
                    <a:p>
                      <a:pPr algn="r" fontAlgn="b"/>
                      <a:r>
                        <a:rPr lang="en-US" sz="2000" b="0" i="0" u="none" strike="noStrike" dirty="0">
                          <a:solidFill>
                            <a:srgbClr val="000000"/>
                          </a:solidFill>
                          <a:effectLst/>
                          <a:latin typeface="Times New Roman"/>
                        </a:rPr>
                        <a:t>22,376</a:t>
                      </a:r>
                    </a:p>
                  </a:txBody>
                  <a:tcPr marL="9525" marR="9525" marT="9525" marB="0" anchor="b"/>
                </a:tc>
                <a:tc>
                  <a:txBody>
                    <a:bodyPr/>
                    <a:lstStyle/>
                    <a:p>
                      <a:pPr algn="r" fontAlgn="b"/>
                      <a:r>
                        <a:rPr lang="en-US" sz="2000" b="0" i="0" u="none" strike="noStrike" dirty="0">
                          <a:solidFill>
                            <a:srgbClr val="000000"/>
                          </a:solidFill>
                          <a:effectLst/>
                          <a:latin typeface="Times New Roman"/>
                        </a:rPr>
                        <a:t> $        301,950,053 </a:t>
                      </a:r>
                    </a:p>
                  </a:txBody>
                  <a:tcPr marL="9525" marR="9525" marT="9525" marB="0" anchor="b"/>
                </a:tc>
              </a:tr>
              <a:tr h="370840">
                <a:tc>
                  <a:txBody>
                    <a:bodyPr/>
                    <a:lstStyle/>
                    <a:p>
                      <a:pPr algn="l" fontAlgn="b"/>
                      <a:r>
                        <a:rPr lang="en-US" sz="2000" b="0" i="0" u="none" strike="noStrike" dirty="0" smtClean="0">
                          <a:solidFill>
                            <a:srgbClr val="000000"/>
                          </a:solidFill>
                          <a:effectLst/>
                          <a:latin typeface="Times New Roman"/>
                        </a:rPr>
                        <a:t>Age 21 – 64</a:t>
                      </a:r>
                      <a:endParaRPr lang="en-US" sz="2000" b="0" i="0" u="none" strike="noStrike" dirty="0">
                        <a:solidFill>
                          <a:srgbClr val="000000"/>
                        </a:solidFill>
                        <a:effectLst/>
                        <a:latin typeface="Times New Roman"/>
                      </a:endParaRPr>
                    </a:p>
                  </a:txBody>
                  <a:tcPr marL="9525" marR="9525" marT="9525" marB="0" anchor="b"/>
                </a:tc>
                <a:tc>
                  <a:txBody>
                    <a:bodyPr/>
                    <a:lstStyle/>
                    <a:p>
                      <a:pPr algn="r" fontAlgn="b"/>
                      <a:r>
                        <a:rPr lang="en-US" sz="2000" b="0" i="0" u="none" strike="noStrike" dirty="0">
                          <a:solidFill>
                            <a:srgbClr val="000000"/>
                          </a:solidFill>
                          <a:effectLst/>
                          <a:latin typeface="Times New Roman"/>
                        </a:rPr>
                        <a:t>148,946</a:t>
                      </a:r>
                    </a:p>
                  </a:txBody>
                  <a:tcPr marL="9525" marR="9525" marT="9525" marB="0" anchor="b"/>
                </a:tc>
                <a:tc>
                  <a:txBody>
                    <a:bodyPr/>
                    <a:lstStyle/>
                    <a:p>
                      <a:pPr algn="r" fontAlgn="b"/>
                      <a:r>
                        <a:rPr lang="en-US" sz="2000" b="0" i="0" u="none" strike="noStrike" dirty="0">
                          <a:solidFill>
                            <a:srgbClr val="000000"/>
                          </a:solidFill>
                          <a:effectLst/>
                          <a:latin typeface="Times New Roman"/>
                        </a:rPr>
                        <a:t>1,123,767,647</a:t>
                      </a:r>
                    </a:p>
                  </a:txBody>
                  <a:tcPr marL="9525" marR="9525" marT="9525" marB="0" anchor="b"/>
                </a:tc>
              </a:tr>
              <a:tr h="370840">
                <a:tc>
                  <a:txBody>
                    <a:bodyPr/>
                    <a:lstStyle/>
                    <a:p>
                      <a:pPr algn="l" fontAlgn="b"/>
                      <a:r>
                        <a:rPr lang="en-US" sz="2000" b="0" i="0" u="sng" strike="noStrike" dirty="0" smtClean="0">
                          <a:solidFill>
                            <a:srgbClr val="000000"/>
                          </a:solidFill>
                          <a:effectLst/>
                          <a:latin typeface="Times New Roman"/>
                        </a:rPr>
                        <a:t>Age 0 to 20</a:t>
                      </a:r>
                      <a:endParaRPr lang="en-US" sz="2000" b="0" i="0" u="sng" strike="noStrike" dirty="0">
                        <a:solidFill>
                          <a:srgbClr val="000000"/>
                        </a:solidFill>
                        <a:effectLst/>
                        <a:latin typeface="Times New Roman"/>
                      </a:endParaRPr>
                    </a:p>
                  </a:txBody>
                  <a:tcPr marL="9525" marR="9525" marT="9525" marB="0" anchor="b"/>
                </a:tc>
                <a:tc>
                  <a:txBody>
                    <a:bodyPr/>
                    <a:lstStyle/>
                    <a:p>
                      <a:pPr algn="r" fontAlgn="b"/>
                      <a:r>
                        <a:rPr lang="en-US" sz="2000" b="0" i="0" u="sng" strike="noStrike" dirty="0">
                          <a:solidFill>
                            <a:srgbClr val="000000"/>
                          </a:solidFill>
                          <a:effectLst/>
                          <a:latin typeface="Times New Roman"/>
                        </a:rPr>
                        <a:t>114,823</a:t>
                      </a:r>
                    </a:p>
                  </a:txBody>
                  <a:tcPr marL="9525" marR="9525" marT="9525" marB="0" anchor="b"/>
                </a:tc>
                <a:tc>
                  <a:txBody>
                    <a:bodyPr/>
                    <a:lstStyle/>
                    <a:p>
                      <a:pPr algn="r" fontAlgn="b"/>
                      <a:r>
                        <a:rPr lang="en-US" sz="2000" b="0" i="0" u="sng" strike="noStrike" dirty="0">
                          <a:solidFill>
                            <a:srgbClr val="000000"/>
                          </a:solidFill>
                          <a:effectLst/>
                          <a:latin typeface="Times New Roman"/>
                        </a:rPr>
                        <a:t>354,166,542</a:t>
                      </a:r>
                    </a:p>
                  </a:txBody>
                  <a:tcPr marL="9525" marR="9525" marT="9525" marB="0" anchor="b"/>
                </a:tc>
              </a:tr>
              <a:tr h="370840">
                <a:tc>
                  <a:txBody>
                    <a:bodyPr/>
                    <a:lstStyle/>
                    <a:p>
                      <a:pPr algn="l" fontAlgn="b"/>
                      <a:r>
                        <a:rPr lang="en-US" sz="2000" b="0" i="0" u="none" strike="noStrike" dirty="0" smtClean="0">
                          <a:solidFill>
                            <a:srgbClr val="000000"/>
                          </a:solidFill>
                          <a:effectLst/>
                          <a:latin typeface="Times New Roman"/>
                        </a:rPr>
                        <a:t>Totals</a:t>
                      </a:r>
                      <a:endParaRPr lang="en-US" sz="2000" b="0" i="0" u="none" strike="noStrike" dirty="0">
                        <a:solidFill>
                          <a:srgbClr val="000000"/>
                        </a:solidFill>
                        <a:effectLst/>
                        <a:latin typeface="Times New Roman"/>
                      </a:endParaRPr>
                    </a:p>
                  </a:txBody>
                  <a:tcPr marL="9525" marR="9525" marT="9525" marB="0" anchor="b"/>
                </a:tc>
                <a:tc>
                  <a:txBody>
                    <a:bodyPr/>
                    <a:lstStyle/>
                    <a:p>
                      <a:pPr algn="r" fontAlgn="b"/>
                      <a:r>
                        <a:rPr lang="en-US" sz="2000" b="0" i="0" u="none" strike="noStrike" dirty="0">
                          <a:solidFill>
                            <a:srgbClr val="000000"/>
                          </a:solidFill>
                          <a:effectLst/>
                          <a:latin typeface="Times New Roman"/>
                        </a:rPr>
                        <a:t>286,145</a:t>
                      </a:r>
                    </a:p>
                  </a:txBody>
                  <a:tcPr marL="9525" marR="9525" marT="9525" marB="0" anchor="b"/>
                </a:tc>
                <a:tc>
                  <a:txBody>
                    <a:bodyPr/>
                    <a:lstStyle/>
                    <a:p>
                      <a:pPr algn="r" fontAlgn="b"/>
                      <a:r>
                        <a:rPr lang="en-US" sz="2000" b="0" i="0" u="none" strike="noStrike" dirty="0">
                          <a:solidFill>
                            <a:srgbClr val="000000"/>
                          </a:solidFill>
                          <a:effectLst/>
                          <a:latin typeface="Times New Roman"/>
                        </a:rPr>
                        <a:t> $     1,779,884,241 </a:t>
                      </a:r>
                    </a:p>
                  </a:txBody>
                  <a:tcPr marL="9525" marR="9525" marT="9525" marB="0" anchor="b"/>
                </a:tc>
              </a:tr>
            </a:tbl>
          </a:graphicData>
        </a:graphic>
      </p:graphicFrame>
      <p:sp>
        <p:nvSpPr>
          <p:cNvPr id="6" name="TextBox 5"/>
          <p:cNvSpPr txBox="1"/>
          <p:nvPr/>
        </p:nvSpPr>
        <p:spPr>
          <a:xfrm>
            <a:off x="555171" y="4639232"/>
            <a:ext cx="8229600" cy="954107"/>
          </a:xfrm>
          <a:prstGeom prst="rect">
            <a:avLst/>
          </a:prstGeom>
          <a:noFill/>
        </p:spPr>
        <p:txBody>
          <a:bodyPr wrap="square" rtlCol="0">
            <a:spAutoFit/>
          </a:bodyPr>
          <a:lstStyle/>
          <a:p>
            <a:pPr algn="ctr"/>
            <a:r>
              <a:rPr lang="en-US" sz="2800" dirty="0" smtClean="0">
                <a:solidFill>
                  <a:srgbClr val="FF0000"/>
                </a:solidFill>
              </a:rPr>
              <a:t>More than 40% of the individuals on Medicaid are under the age of 21.  </a:t>
            </a:r>
            <a:endParaRPr lang="en-US" sz="2800" dirty="0">
              <a:solidFill>
                <a:srgbClr val="FF0000"/>
              </a:solidFill>
            </a:endParaRPr>
          </a:p>
        </p:txBody>
      </p:sp>
    </p:spTree>
    <p:extLst>
      <p:ext uri="{BB962C8B-B14F-4D97-AF65-F5344CB8AC3E}">
        <p14:creationId xmlns:p14="http://schemas.microsoft.com/office/powerpoint/2010/main" val="9378548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Medicaid Drugs in Erie County with the Most Filed Prescriptions – 2016*</a:t>
            </a:r>
            <a:endParaRPr lang="en-US" dirty="0"/>
          </a:p>
        </p:txBody>
      </p:sp>
      <p:sp>
        <p:nvSpPr>
          <p:cNvPr id="3" name="Content Placeholder 2"/>
          <p:cNvSpPr>
            <a:spLocks noGrp="1"/>
          </p:cNvSpPr>
          <p:nvPr>
            <p:ph sz="quarter" idx="1"/>
          </p:nvPr>
        </p:nvSpPr>
        <p:spPr/>
        <p:txBody>
          <a:bodyPr>
            <a:normAutofit fontScale="77500" lnSpcReduction="20000"/>
          </a:bodyPr>
          <a:lstStyle/>
          <a:p>
            <a:pPr marL="0" indent="0">
              <a:buNone/>
            </a:pPr>
            <a:r>
              <a:rPr lang="en-US" b="1" dirty="0" smtClean="0">
                <a:latin typeface="Times New Roman" pitchFamily="18" charset="0"/>
                <a:cs typeface="Times New Roman" pitchFamily="18" charset="0"/>
              </a:rPr>
              <a:t>Ibuprofen: </a:t>
            </a:r>
            <a:r>
              <a:rPr lang="en-US" dirty="0" smtClean="0">
                <a:latin typeface="Times New Roman" pitchFamily="18" charset="0"/>
                <a:cs typeface="Times New Roman" pitchFamily="18" charset="0"/>
              </a:rPr>
              <a:t>Over the counter pain reliever</a:t>
            </a:r>
            <a:endParaRPr lang="en-US" dirty="0">
              <a:latin typeface="Times New Roman" pitchFamily="18" charset="0"/>
              <a:cs typeface="Times New Roman" pitchFamily="18" charset="0"/>
            </a:endParaRPr>
          </a:p>
          <a:p>
            <a:pPr marL="0" indent="0" fontAlgn="t">
              <a:buNone/>
            </a:pPr>
            <a:r>
              <a:rPr lang="en-US" b="1" dirty="0" smtClean="0">
                <a:latin typeface="Times New Roman" pitchFamily="18" charset="0"/>
                <a:cs typeface="Times New Roman" pitchFamily="18" charset="0"/>
              </a:rPr>
              <a:t>Omeprazole: </a:t>
            </a:r>
            <a:r>
              <a:rPr lang="en-US" dirty="0" smtClean="0">
                <a:latin typeface="Times New Roman" pitchFamily="18" charset="0"/>
                <a:cs typeface="Times New Roman" pitchFamily="18" charset="0"/>
              </a:rPr>
              <a:t>Treats acid reflux</a:t>
            </a:r>
            <a:endParaRPr lang="en-US" dirty="0">
              <a:latin typeface="Times New Roman" pitchFamily="18" charset="0"/>
              <a:cs typeface="Times New Roman" pitchFamily="18" charset="0"/>
            </a:endParaRPr>
          </a:p>
          <a:p>
            <a:pPr marL="0" indent="0" fontAlgn="t">
              <a:buNone/>
            </a:pPr>
            <a:r>
              <a:rPr lang="en-US" b="1" dirty="0">
                <a:latin typeface="Times New Roman" pitchFamily="18" charset="0"/>
                <a:cs typeface="Times New Roman" pitchFamily="18" charset="0"/>
              </a:rPr>
              <a:t>Hydrocodone-Acetaminophen: </a:t>
            </a:r>
            <a:r>
              <a:rPr lang="en-US" dirty="0">
                <a:latin typeface="Times New Roman" pitchFamily="18" charset="0"/>
                <a:cs typeface="Times New Roman" pitchFamily="18" charset="0"/>
              </a:rPr>
              <a:t>Treats moderate to severe pain</a:t>
            </a:r>
          </a:p>
          <a:p>
            <a:pPr marL="0" indent="0" fontAlgn="t">
              <a:buNone/>
            </a:pPr>
            <a:r>
              <a:rPr lang="en-US" b="1" dirty="0">
                <a:latin typeface="Times New Roman" pitchFamily="18" charset="0"/>
                <a:cs typeface="Times New Roman" pitchFamily="18" charset="0"/>
              </a:rPr>
              <a:t>Atorvastatin Calcium: </a:t>
            </a:r>
            <a:r>
              <a:rPr lang="en-US" dirty="0">
                <a:latin typeface="Times New Roman" pitchFamily="18" charset="0"/>
                <a:cs typeface="Times New Roman" pitchFamily="18" charset="0"/>
              </a:rPr>
              <a:t>Treats elevated cholesterol</a:t>
            </a:r>
          </a:p>
          <a:p>
            <a:pPr marL="0" indent="0" fontAlgn="t">
              <a:buNone/>
            </a:pPr>
            <a:r>
              <a:rPr lang="en-US" b="1" dirty="0" smtClean="0">
                <a:latin typeface="Times New Roman" pitchFamily="18" charset="0"/>
                <a:cs typeface="Times New Roman" pitchFamily="18" charset="0"/>
              </a:rPr>
              <a:t>Lisinopril:</a:t>
            </a:r>
            <a:r>
              <a:rPr lang="en-US" dirty="0" smtClean="0">
                <a:latin typeface="Times New Roman" pitchFamily="18" charset="0"/>
                <a:cs typeface="Times New Roman" pitchFamily="18" charset="0"/>
              </a:rPr>
              <a:t> Treats high blood pressure</a:t>
            </a:r>
            <a:endParaRPr lang="en-US" dirty="0">
              <a:latin typeface="Times New Roman" pitchFamily="18" charset="0"/>
              <a:cs typeface="Times New Roman" pitchFamily="18" charset="0"/>
            </a:endParaRPr>
          </a:p>
          <a:p>
            <a:pPr marL="0" indent="0">
              <a:buNone/>
            </a:pPr>
            <a:r>
              <a:rPr lang="en-US" b="1" dirty="0">
                <a:latin typeface="Times New Roman" pitchFamily="18" charset="0"/>
                <a:cs typeface="Times New Roman" pitchFamily="18" charset="0"/>
              </a:rPr>
              <a:t>Metaformin HCL: </a:t>
            </a:r>
            <a:r>
              <a:rPr lang="en-US" dirty="0">
                <a:latin typeface="Times New Roman" pitchFamily="18" charset="0"/>
                <a:cs typeface="Times New Roman" pitchFamily="18" charset="0"/>
              </a:rPr>
              <a:t>Treatment for type two diabetes</a:t>
            </a:r>
          </a:p>
          <a:p>
            <a:pPr marL="0" indent="0">
              <a:buNone/>
            </a:pPr>
            <a:r>
              <a:rPr lang="en-US" b="1" dirty="0" smtClean="0">
                <a:latin typeface="Times New Roman" pitchFamily="18" charset="0"/>
                <a:cs typeface="Times New Roman" pitchFamily="18" charset="0"/>
              </a:rPr>
              <a:t>Ventolin </a:t>
            </a:r>
            <a:r>
              <a:rPr lang="en-US" b="1" dirty="0">
                <a:latin typeface="Times New Roman" pitchFamily="18" charset="0"/>
                <a:cs typeface="Times New Roman" pitchFamily="18" charset="0"/>
              </a:rPr>
              <a:t>HFA: </a:t>
            </a:r>
            <a:r>
              <a:rPr lang="en-US" dirty="0">
                <a:latin typeface="Times New Roman" pitchFamily="18" charset="0"/>
                <a:cs typeface="Times New Roman" pitchFamily="18" charset="0"/>
              </a:rPr>
              <a:t>Treats asthma or </a:t>
            </a:r>
            <a:r>
              <a:rPr lang="en-US" dirty="0" smtClean="0">
                <a:latin typeface="Times New Roman" pitchFamily="18" charset="0"/>
                <a:cs typeface="Times New Roman" pitchFamily="18" charset="0"/>
              </a:rPr>
              <a:t>allergies</a:t>
            </a:r>
          </a:p>
          <a:p>
            <a:pPr marL="0" indent="0">
              <a:buNone/>
            </a:pPr>
            <a:r>
              <a:rPr lang="en-US" b="1" dirty="0" smtClean="0">
                <a:latin typeface="Times New Roman" pitchFamily="18" charset="0"/>
                <a:cs typeface="Times New Roman" pitchFamily="18" charset="0"/>
              </a:rPr>
              <a:t>Amlodipine Besylate: </a:t>
            </a:r>
            <a:r>
              <a:rPr lang="en-US" dirty="0" smtClean="0">
                <a:latin typeface="Times New Roman" pitchFamily="18" charset="0"/>
                <a:cs typeface="Times New Roman" pitchFamily="18" charset="0"/>
              </a:rPr>
              <a:t>Treats high blood pressure</a:t>
            </a:r>
            <a:endParaRPr lang="en-US" dirty="0">
              <a:latin typeface="Times New Roman" pitchFamily="18" charset="0"/>
              <a:cs typeface="Times New Roman" pitchFamily="18" charset="0"/>
            </a:endParaRPr>
          </a:p>
          <a:p>
            <a:pPr marL="0" indent="0">
              <a:buNone/>
            </a:pPr>
            <a:r>
              <a:rPr lang="en-US" b="1" dirty="0">
                <a:latin typeface="Times New Roman" pitchFamily="18" charset="0"/>
                <a:cs typeface="Times New Roman" pitchFamily="18" charset="0"/>
              </a:rPr>
              <a:t>Levothyroxine </a:t>
            </a:r>
            <a:r>
              <a:rPr lang="en-US" b="1" dirty="0" smtClean="0">
                <a:latin typeface="Times New Roman" pitchFamily="18" charset="0"/>
                <a:cs typeface="Times New Roman" pitchFamily="18" charset="0"/>
              </a:rPr>
              <a:t>Sodium: </a:t>
            </a:r>
            <a:r>
              <a:rPr lang="en-US" dirty="0" smtClean="0">
                <a:latin typeface="Times New Roman" pitchFamily="18" charset="0"/>
                <a:cs typeface="Times New Roman" pitchFamily="18" charset="0"/>
              </a:rPr>
              <a:t>Treats thyroid deficiency</a:t>
            </a:r>
          </a:p>
          <a:p>
            <a:pPr marL="0" indent="0">
              <a:buNone/>
            </a:pPr>
            <a:r>
              <a:rPr lang="en-US" b="1" dirty="0" smtClean="0">
                <a:latin typeface="Times New Roman" pitchFamily="18" charset="0"/>
                <a:cs typeface="Times New Roman" pitchFamily="18" charset="0"/>
              </a:rPr>
              <a:t>Gabapentin: </a:t>
            </a:r>
            <a:r>
              <a:rPr lang="en-US" dirty="0" smtClean="0">
                <a:latin typeface="Times New Roman" pitchFamily="18" charset="0"/>
                <a:cs typeface="Times New Roman" pitchFamily="18" charset="0"/>
              </a:rPr>
              <a:t>Anti-epileptic medication / pain treatment</a:t>
            </a:r>
          </a:p>
          <a:p>
            <a:pPr marL="0" indent="0">
              <a:buNone/>
            </a:pPr>
            <a:r>
              <a:rPr lang="en-US" b="1" dirty="0">
                <a:latin typeface="Times New Roman" pitchFamily="18" charset="0"/>
                <a:cs typeface="Times New Roman" pitchFamily="18" charset="0"/>
              </a:rPr>
              <a:t>Amoxicillin:</a:t>
            </a:r>
            <a:r>
              <a:rPr lang="en-US" dirty="0">
                <a:latin typeface="Times New Roman" pitchFamily="18" charset="0"/>
                <a:cs typeface="Times New Roman" pitchFamily="18" charset="0"/>
              </a:rPr>
              <a:t> Antibiotic</a:t>
            </a:r>
          </a:p>
          <a:p>
            <a:pPr marL="0" indent="0">
              <a:buNone/>
            </a:pPr>
            <a:r>
              <a:rPr lang="en-US" b="1" dirty="0" smtClean="0">
                <a:latin typeface="Times New Roman" pitchFamily="18" charset="0"/>
                <a:cs typeface="Times New Roman" pitchFamily="18" charset="0"/>
              </a:rPr>
              <a:t>Aspirin: </a:t>
            </a:r>
            <a:r>
              <a:rPr lang="en-US" dirty="0" smtClean="0">
                <a:latin typeface="Times New Roman" pitchFamily="18" charset="0"/>
                <a:cs typeface="Times New Roman" pitchFamily="18" charset="0"/>
              </a:rPr>
              <a:t>Over the counter pain reliever</a:t>
            </a:r>
            <a:endParaRPr lang="en-US" dirty="0">
              <a:latin typeface="Times New Roman" pitchFamily="18" charset="0"/>
              <a:cs typeface="Times New Roman" pitchFamily="18" charset="0"/>
            </a:endParaRPr>
          </a:p>
        </p:txBody>
      </p:sp>
      <p:sp>
        <p:nvSpPr>
          <p:cNvPr id="4" name="TextBox 3"/>
          <p:cNvSpPr txBox="1"/>
          <p:nvPr/>
        </p:nvSpPr>
        <p:spPr>
          <a:xfrm>
            <a:off x="1219200" y="6172200"/>
            <a:ext cx="6324600" cy="584775"/>
          </a:xfrm>
          <a:prstGeom prst="rect">
            <a:avLst/>
          </a:prstGeom>
          <a:noFill/>
        </p:spPr>
        <p:txBody>
          <a:bodyPr wrap="square" rtlCol="0">
            <a:spAutoFit/>
          </a:bodyPr>
          <a:lstStyle/>
          <a:p>
            <a:r>
              <a:rPr lang="en-US" sz="1400" b="1" dirty="0" smtClean="0"/>
              <a:t>* 2016 Data covers the period of January 1, 2016 through October 31, 2016.</a:t>
            </a:r>
          </a:p>
          <a:p>
            <a:endParaRPr lang="en-US" dirty="0"/>
          </a:p>
        </p:txBody>
      </p:sp>
    </p:spTree>
    <p:extLst>
      <p:ext uri="{BB962C8B-B14F-4D97-AF65-F5344CB8AC3E}">
        <p14:creationId xmlns:p14="http://schemas.microsoft.com/office/powerpoint/2010/main" val="18484401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the first time since 2008</a:t>
            </a:r>
            <a:endParaRPr lang="en-US" dirty="0"/>
          </a:p>
        </p:txBody>
      </p:sp>
      <p:sp>
        <p:nvSpPr>
          <p:cNvPr id="3" name="Content Placeholder 2"/>
          <p:cNvSpPr txBox="1">
            <a:spLocks/>
          </p:cNvSpPr>
          <p:nvPr/>
        </p:nvSpPr>
        <p:spPr>
          <a:xfrm>
            <a:off x="612648" y="1600200"/>
            <a:ext cx="8153400" cy="4495800"/>
          </a:xfrm>
          <a:prstGeom prst="rect">
            <a:avLst/>
          </a:prstGeom>
        </p:spPr>
        <p:txBody>
          <a:bodyPr>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lgn="just"/>
            <a:r>
              <a:rPr lang="en-US" dirty="0" smtClean="0">
                <a:latin typeface="Times New Roman" pitchFamily="18" charset="0"/>
                <a:cs typeface="Times New Roman" pitchFamily="18" charset="0"/>
              </a:rPr>
              <a:t>Hydrocodone-Acetaminophen is NOT the number one prescribed Medicaid drug in Erie County.</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Considering </a:t>
            </a:r>
            <a:r>
              <a:rPr lang="en-US" dirty="0">
                <a:latin typeface="Times New Roman" pitchFamily="18" charset="0"/>
                <a:cs typeface="Times New Roman" pitchFamily="18" charset="0"/>
              </a:rPr>
              <a:t>that </a:t>
            </a:r>
            <a:r>
              <a:rPr lang="en-US" dirty="0" smtClean="0">
                <a:latin typeface="Times New Roman" pitchFamily="18" charset="0"/>
                <a:cs typeface="Times New Roman" pitchFamily="18" charset="0"/>
              </a:rPr>
              <a:t>Hydrocodone-Acetaminophen is one of the most abused drugs in the U.S., this drop is significant.</a:t>
            </a: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4468679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877" y="228600"/>
            <a:ext cx="8153400" cy="990600"/>
          </a:xfrm>
        </p:spPr>
        <p:txBody>
          <a:bodyPr/>
          <a:lstStyle/>
          <a:p>
            <a:r>
              <a:rPr lang="en-US" dirty="0" smtClean="0"/>
              <a:t>Medicaid and Immigration </a:t>
            </a:r>
            <a:endParaRPr lang="en-US" dirty="0"/>
          </a:p>
        </p:txBody>
      </p:sp>
      <p:sp>
        <p:nvSpPr>
          <p:cNvPr id="3" name="Content Placeholder 2"/>
          <p:cNvSpPr txBox="1">
            <a:spLocks/>
          </p:cNvSpPr>
          <p:nvPr/>
        </p:nvSpPr>
        <p:spPr>
          <a:xfrm>
            <a:off x="612648" y="1600200"/>
            <a:ext cx="8153400" cy="4495800"/>
          </a:xfrm>
          <a:prstGeom prst="rect">
            <a:avLst/>
          </a:prstGeom>
        </p:spPr>
        <p:txBody>
          <a:bodyPr>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lgn="just"/>
            <a:endParaRPr lang="en-US" dirty="0">
              <a:latin typeface="Times New Roman" pitchFamily="18" charset="0"/>
              <a:cs typeface="Times New Roman" pitchFamily="18" charset="0"/>
            </a:endParaRPr>
          </a:p>
        </p:txBody>
      </p:sp>
      <p:sp>
        <p:nvSpPr>
          <p:cNvPr id="4" name="Rectangle 3"/>
          <p:cNvSpPr/>
          <p:nvPr/>
        </p:nvSpPr>
        <p:spPr>
          <a:xfrm>
            <a:off x="612648" y="1828800"/>
            <a:ext cx="7693152" cy="3970318"/>
          </a:xfrm>
          <a:prstGeom prst="rect">
            <a:avLst/>
          </a:prstGeom>
        </p:spPr>
        <p:txBody>
          <a:bodyPr wrap="square">
            <a:spAutoFit/>
          </a:bodyPr>
          <a:lstStyle/>
          <a:p>
            <a:pPr marL="457200" indent="-457200">
              <a:buFont typeface="Wingdings" panose="05000000000000000000" pitchFamily="2" charset="2"/>
              <a:buChar char="q"/>
            </a:pPr>
            <a:r>
              <a:rPr lang="en-US" sz="2800" dirty="0">
                <a:latin typeface="Times New Roman"/>
                <a:ea typeface="Times New Roman"/>
              </a:rPr>
              <a:t>Medicaid does not cover individuals in the United States illegally. </a:t>
            </a:r>
            <a:endParaRPr lang="en-US" sz="2800" dirty="0" smtClean="0">
              <a:latin typeface="Times New Roman"/>
              <a:ea typeface="Times New Roman"/>
            </a:endParaRPr>
          </a:p>
          <a:p>
            <a:pPr marL="457200" indent="-457200">
              <a:buFont typeface="Wingdings" panose="05000000000000000000" pitchFamily="2" charset="2"/>
              <a:buChar char="q"/>
            </a:pPr>
            <a:r>
              <a:rPr lang="en-US" sz="2800" dirty="0" smtClean="0">
                <a:latin typeface="Times New Roman"/>
                <a:ea typeface="Times New Roman"/>
              </a:rPr>
              <a:t>Medicaid </a:t>
            </a:r>
            <a:r>
              <a:rPr lang="en-US" sz="2800" dirty="0">
                <a:latin typeface="Times New Roman"/>
                <a:ea typeface="Times New Roman"/>
              </a:rPr>
              <a:t>can cover non-United States citizens who are here legally</a:t>
            </a:r>
            <a:r>
              <a:rPr lang="en-US" sz="2800" dirty="0" smtClean="0">
                <a:latin typeface="Times New Roman"/>
                <a:ea typeface="Times New Roman"/>
              </a:rPr>
              <a:t>.</a:t>
            </a:r>
          </a:p>
          <a:p>
            <a:pPr marL="457200" indent="-457200">
              <a:buFont typeface="Wingdings" panose="05000000000000000000" pitchFamily="2" charset="2"/>
              <a:buChar char="q"/>
            </a:pPr>
            <a:r>
              <a:rPr lang="en-US" sz="2800" dirty="0" smtClean="0">
                <a:latin typeface="Times New Roman"/>
                <a:ea typeface="Times New Roman"/>
              </a:rPr>
              <a:t>Citizenship </a:t>
            </a:r>
            <a:r>
              <a:rPr lang="en-US" sz="2800" dirty="0">
                <a:latin typeface="Times New Roman"/>
                <a:ea typeface="Times New Roman"/>
              </a:rPr>
              <a:t>status is tracked and verified when an individual applies for </a:t>
            </a:r>
            <a:r>
              <a:rPr lang="en-US" sz="2800" dirty="0" smtClean="0">
                <a:latin typeface="Times New Roman"/>
                <a:ea typeface="Times New Roman"/>
              </a:rPr>
              <a:t>Medicaid.</a:t>
            </a:r>
          </a:p>
          <a:p>
            <a:pPr marL="457200" indent="-457200">
              <a:buFont typeface="Wingdings" panose="05000000000000000000" pitchFamily="2" charset="2"/>
              <a:buChar char="q"/>
            </a:pPr>
            <a:r>
              <a:rPr lang="en-US" sz="2800" dirty="0" smtClean="0">
                <a:latin typeface="Times New Roman"/>
                <a:ea typeface="Times New Roman"/>
              </a:rPr>
              <a:t>All of the above is per  - Personal </a:t>
            </a:r>
            <a:r>
              <a:rPr lang="en-US" sz="2800" dirty="0">
                <a:latin typeface="Times New Roman"/>
                <a:ea typeface="Times New Roman"/>
              </a:rPr>
              <a:t>Responsibility and Work Opportunity Reconciliation Act (PRWORA</a:t>
            </a:r>
            <a:r>
              <a:rPr lang="en-US" sz="2800" dirty="0" smtClean="0">
                <a:latin typeface="Times New Roman"/>
                <a:ea typeface="Times New Roman"/>
              </a:rPr>
              <a:t>)</a:t>
            </a:r>
            <a:endParaRPr lang="en-US" sz="2800" dirty="0"/>
          </a:p>
        </p:txBody>
      </p:sp>
    </p:spTree>
    <p:extLst>
      <p:ext uri="{BB962C8B-B14F-4D97-AF65-F5344CB8AC3E}">
        <p14:creationId xmlns:p14="http://schemas.microsoft.com/office/powerpoint/2010/main" val="291251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Medicaid Clients and Immigration</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3030364947"/>
              </p:ext>
            </p:extLst>
          </p:nvPr>
        </p:nvGraphicFramePr>
        <p:xfrm>
          <a:off x="533400" y="1828800"/>
          <a:ext cx="8305800" cy="2225040"/>
        </p:xfrm>
        <a:graphic>
          <a:graphicData uri="http://schemas.openxmlformats.org/drawingml/2006/table">
            <a:tbl>
              <a:tblPr firstRow="1" bandRow="1">
                <a:tableStyleId>{5C22544A-7EE6-4342-B048-85BDC9FD1C3A}</a:tableStyleId>
              </a:tblPr>
              <a:tblGrid>
                <a:gridCol w="6477000"/>
                <a:gridCol w="1828800"/>
              </a:tblGrid>
              <a:tr h="370840">
                <a:tc>
                  <a:txBody>
                    <a:bodyPr/>
                    <a:lstStyle/>
                    <a:p>
                      <a:endParaRPr lang="en-US" sz="2000" dirty="0">
                        <a:latin typeface="Times New Roman" panose="02020603050405020304" pitchFamily="18" charset="0"/>
                        <a:cs typeface="Times New Roman" panose="02020603050405020304" pitchFamily="18" charset="0"/>
                      </a:endParaRPr>
                    </a:p>
                  </a:txBody>
                  <a:tcPr/>
                </a:tc>
                <a:tc>
                  <a:txBody>
                    <a:bodyPr/>
                    <a:lstStyle/>
                    <a:p>
                      <a:pPr algn="ctr"/>
                      <a:endParaRPr lang="en-US" sz="2000" dirty="0">
                        <a:latin typeface="Times New Roman" panose="02020603050405020304" pitchFamily="18" charset="0"/>
                        <a:cs typeface="Times New Roman" panose="02020603050405020304" pitchFamily="18" charset="0"/>
                      </a:endParaRPr>
                    </a:p>
                  </a:txBody>
                  <a:tcPr/>
                </a:tc>
              </a:tr>
              <a:tr h="370840">
                <a:tc>
                  <a:txBody>
                    <a:bodyPr/>
                    <a:lstStyle/>
                    <a:p>
                      <a:r>
                        <a:rPr lang="en-US" sz="1800" dirty="0" smtClean="0">
                          <a:latin typeface="Times New Roman" panose="02020603050405020304" pitchFamily="18" charset="0"/>
                          <a:cs typeface="Times New Roman" panose="02020603050405020304" pitchFamily="18" charset="0"/>
                        </a:rPr>
                        <a:t>2016 Total Medicaid Clients – June 30, 2016</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r>
                        <a:rPr lang="en-US" sz="2000" dirty="0" smtClean="0">
                          <a:latin typeface="Times New Roman" panose="02020603050405020304" pitchFamily="18" charset="0"/>
                          <a:cs typeface="Times New Roman" panose="02020603050405020304" pitchFamily="18" charset="0"/>
                        </a:rPr>
                        <a:t>261,344</a:t>
                      </a:r>
                      <a:endParaRPr lang="en-US" sz="2000" dirty="0">
                        <a:latin typeface="Times New Roman" panose="02020603050405020304" pitchFamily="18" charset="0"/>
                        <a:cs typeface="Times New Roman" panose="02020603050405020304" pitchFamily="18" charset="0"/>
                      </a:endParaRPr>
                    </a:p>
                  </a:txBody>
                  <a:tcPr anchor="ctr"/>
                </a:tc>
              </a:tr>
              <a:tr h="370840">
                <a:tc>
                  <a:txBody>
                    <a:bodyPr/>
                    <a:lstStyle/>
                    <a:p>
                      <a:r>
                        <a:rPr lang="en-US" sz="1800" dirty="0" smtClean="0">
                          <a:latin typeface="Times New Roman" panose="02020603050405020304" pitchFamily="18" charset="0"/>
                          <a:cs typeface="Times New Roman" panose="02020603050405020304" pitchFamily="18" charset="0"/>
                        </a:rPr>
                        <a:t>2016 Total Foreign Born Medicaid Recipients – June 30, 2016</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r>
                        <a:rPr lang="en-US" sz="2000" dirty="0" smtClean="0">
                          <a:latin typeface="Times New Roman" panose="02020603050405020304" pitchFamily="18" charset="0"/>
                          <a:cs typeface="Times New Roman" panose="02020603050405020304" pitchFamily="18" charset="0"/>
                        </a:rPr>
                        <a:t>  32,018</a:t>
                      </a:r>
                      <a:endParaRPr lang="en-US" sz="2000" dirty="0">
                        <a:latin typeface="Times New Roman" panose="02020603050405020304" pitchFamily="18" charset="0"/>
                        <a:cs typeface="Times New Roman" panose="02020603050405020304" pitchFamily="18" charset="0"/>
                      </a:endParaRPr>
                    </a:p>
                  </a:txBody>
                  <a:tcPr anchor="ctr"/>
                </a:tc>
              </a:tr>
              <a:tr h="370840">
                <a:tc>
                  <a:txBody>
                    <a:bodyPr/>
                    <a:lstStyle/>
                    <a:p>
                      <a:r>
                        <a:rPr lang="en-US" sz="1800" dirty="0" smtClean="0">
                          <a:latin typeface="Times New Roman" panose="02020603050405020304" pitchFamily="18" charset="0"/>
                          <a:cs typeface="Times New Roman" panose="02020603050405020304" pitchFamily="18" charset="0"/>
                        </a:rPr>
                        <a:t>Percentage of Foreign Born Medicaid Clients to Total</a:t>
                      </a:r>
                      <a:r>
                        <a:rPr lang="en-US" sz="1800" baseline="0" dirty="0" smtClean="0">
                          <a:latin typeface="Times New Roman" panose="02020603050405020304" pitchFamily="18" charset="0"/>
                          <a:cs typeface="Times New Roman" panose="02020603050405020304" pitchFamily="18" charset="0"/>
                        </a:rPr>
                        <a:t> Medicaid Clients</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r>
                        <a:rPr lang="en-US" sz="2000" dirty="0" smtClean="0">
                          <a:latin typeface="Times New Roman" panose="02020603050405020304" pitchFamily="18" charset="0"/>
                          <a:cs typeface="Times New Roman" panose="02020603050405020304" pitchFamily="18" charset="0"/>
                        </a:rPr>
                        <a:t>12%</a:t>
                      </a:r>
                      <a:endParaRPr lang="en-US" sz="2000" dirty="0">
                        <a:latin typeface="Times New Roman" panose="02020603050405020304" pitchFamily="18" charset="0"/>
                        <a:cs typeface="Times New Roman" panose="02020603050405020304" pitchFamily="18" charset="0"/>
                      </a:endParaRPr>
                    </a:p>
                  </a:txBody>
                  <a:tcPr anchor="ctr"/>
                </a:tc>
              </a:tr>
              <a:tr h="370840">
                <a:tc>
                  <a:txBody>
                    <a:bodyPr/>
                    <a:lstStyle/>
                    <a:p>
                      <a:r>
                        <a:rPr lang="en-US" sz="1800" dirty="0" smtClean="0">
                          <a:latin typeface="Times New Roman" panose="02020603050405020304" pitchFamily="18" charset="0"/>
                          <a:cs typeface="Times New Roman" panose="02020603050405020304" pitchFamily="18" charset="0"/>
                        </a:rPr>
                        <a:t>Percentage of Erie County Residents</a:t>
                      </a:r>
                      <a:r>
                        <a:rPr lang="en-US" sz="1800" baseline="0" dirty="0" smtClean="0">
                          <a:latin typeface="Times New Roman" panose="02020603050405020304" pitchFamily="18" charset="0"/>
                          <a:cs typeface="Times New Roman" panose="02020603050405020304" pitchFamily="18" charset="0"/>
                        </a:rPr>
                        <a:t> on Medicaid</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r>
                        <a:rPr lang="en-US" sz="2000" dirty="0" smtClean="0">
                          <a:latin typeface="Times New Roman" panose="02020603050405020304" pitchFamily="18" charset="0"/>
                          <a:cs typeface="Times New Roman" panose="02020603050405020304" pitchFamily="18" charset="0"/>
                        </a:rPr>
                        <a:t>31%</a:t>
                      </a:r>
                      <a:endParaRPr lang="en-US" sz="2000" dirty="0">
                        <a:latin typeface="Times New Roman" panose="02020603050405020304" pitchFamily="18" charset="0"/>
                        <a:cs typeface="Times New Roman" panose="02020603050405020304" pitchFamily="18" charset="0"/>
                      </a:endParaRPr>
                    </a:p>
                  </a:txBody>
                  <a:tcPr anchor="ctr"/>
                </a:tc>
              </a:tr>
            </a:tbl>
          </a:graphicData>
        </a:graphic>
      </p:graphicFrame>
      <p:sp>
        <p:nvSpPr>
          <p:cNvPr id="3" name="TextBox 2"/>
          <p:cNvSpPr txBox="1"/>
          <p:nvPr/>
        </p:nvSpPr>
        <p:spPr>
          <a:xfrm>
            <a:off x="533400" y="4191000"/>
            <a:ext cx="8305800" cy="2308324"/>
          </a:xfrm>
          <a:prstGeom prst="rect">
            <a:avLst/>
          </a:prstGeom>
          <a:noFill/>
        </p:spPr>
        <p:txBody>
          <a:bodyPr wrap="square" rtlCol="0">
            <a:spAutoFit/>
          </a:bodyPr>
          <a:lstStyle/>
          <a:p>
            <a:r>
              <a:rPr lang="en-US" dirty="0"/>
              <a:t>Medicaid does not cover individuals in the United States illegally.  Medicaid can cover non-United States citizens who are here legally.  Citizenship status is tracked and verified when an individual applies for Medicaid.     </a:t>
            </a:r>
          </a:p>
          <a:p>
            <a:endParaRPr lang="en-US" dirty="0"/>
          </a:p>
          <a:p>
            <a:r>
              <a:rPr lang="en-US" dirty="0" smtClean="0"/>
              <a:t>Foreign born status </a:t>
            </a:r>
            <a:r>
              <a:rPr lang="en-US" dirty="0"/>
              <a:t>stays with an individual for their entire life.  A person can be </a:t>
            </a:r>
            <a:r>
              <a:rPr lang="en-US" dirty="0" smtClean="0"/>
              <a:t>foreign born and </a:t>
            </a:r>
            <a:r>
              <a:rPr lang="en-US" dirty="0"/>
              <a:t>a US citizen.  A person who came to the US in the 1970’s or 1980’s, from Europe as an example, and became a US citizen, is still considered </a:t>
            </a:r>
            <a:r>
              <a:rPr lang="en-US" dirty="0" smtClean="0"/>
              <a:t>foreign born, </a:t>
            </a:r>
            <a:r>
              <a:rPr lang="en-US" dirty="0"/>
              <a:t>even though that person has been in the US for more than thirty years</a:t>
            </a:r>
            <a:r>
              <a:rPr lang="en-US" dirty="0" smtClean="0"/>
              <a:t>.</a:t>
            </a:r>
            <a:endParaRPr lang="en-US" dirty="0"/>
          </a:p>
        </p:txBody>
      </p:sp>
    </p:spTree>
    <p:extLst>
      <p:ext uri="{BB962C8B-B14F-4D97-AF65-F5344CB8AC3E}">
        <p14:creationId xmlns:p14="http://schemas.microsoft.com/office/powerpoint/2010/main" val="2796254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Medicaid</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latin typeface="Times New Roman" pitchFamily="18" charset="0"/>
                <a:cs typeface="Times New Roman" pitchFamily="18" charset="0"/>
              </a:rPr>
              <a:t>Joint Federal – State health insurance program that assists persons with low income and limited resources. </a:t>
            </a:r>
          </a:p>
          <a:p>
            <a:r>
              <a:rPr lang="en-US" dirty="0" smtClean="0">
                <a:latin typeface="Times New Roman" pitchFamily="18" charset="0"/>
                <a:cs typeface="Times New Roman" pitchFamily="18" charset="0"/>
              </a:rPr>
              <a:t>County governments administer Medicaid and pay a portion of Medicaid costs</a:t>
            </a:r>
          </a:p>
          <a:p>
            <a:r>
              <a:rPr lang="en-US" dirty="0" smtClean="0">
                <a:latin typeface="Times New Roman" pitchFamily="18" charset="0"/>
                <a:cs typeface="Times New Roman" pitchFamily="18" charset="0"/>
              </a:rPr>
              <a:t>Presently</a:t>
            </a:r>
            <a:r>
              <a:rPr lang="en-US" dirty="0">
                <a:latin typeface="Times New Roman" pitchFamily="18" charset="0"/>
                <a:cs typeface="Times New Roman" pitchFamily="18" charset="0"/>
              </a:rPr>
              <a:t>, due to these various funding adjustments and also due to the State’s “Medicaid Cap” process, the Erie County share of </a:t>
            </a:r>
            <a:r>
              <a:rPr lang="en-US" dirty="0" smtClean="0">
                <a:latin typeface="Times New Roman" pitchFamily="18" charset="0"/>
                <a:cs typeface="Times New Roman" pitchFamily="18" charset="0"/>
              </a:rPr>
              <a:t>total Medicaid </a:t>
            </a:r>
            <a:r>
              <a:rPr lang="en-US" dirty="0">
                <a:latin typeface="Times New Roman" pitchFamily="18" charset="0"/>
                <a:cs typeface="Times New Roman" pitchFamily="18" charset="0"/>
              </a:rPr>
              <a:t>expense </a:t>
            </a:r>
            <a:r>
              <a:rPr lang="en-US" dirty="0" smtClean="0">
                <a:latin typeface="Times New Roman" pitchFamily="18" charset="0"/>
                <a:cs typeface="Times New Roman" pitchFamily="18" charset="0"/>
              </a:rPr>
              <a:t>ranges from 11% to 15%. </a:t>
            </a:r>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County’s annual expense for Medicaid-MMIS is still the single-largest appropriation account in </a:t>
            </a:r>
            <a:r>
              <a:rPr lang="en-US" dirty="0" smtClean="0">
                <a:latin typeface="Times New Roman" pitchFamily="18" charset="0"/>
                <a:cs typeface="Times New Roman" pitchFamily="18" charset="0"/>
              </a:rPr>
              <a:t>Erie County’s operating </a:t>
            </a:r>
            <a:r>
              <a:rPr lang="en-US" dirty="0">
                <a:latin typeface="Times New Roman" pitchFamily="18" charset="0"/>
                <a:cs typeface="Times New Roman" pitchFamily="18" charset="0"/>
              </a:rPr>
              <a:t>budget.</a:t>
            </a:r>
          </a:p>
          <a:p>
            <a:endParaRPr lang="en-US" dirty="0"/>
          </a:p>
        </p:txBody>
      </p:sp>
    </p:spTree>
    <p:extLst>
      <p:ext uri="{BB962C8B-B14F-4D97-AF65-F5344CB8AC3E}">
        <p14:creationId xmlns:p14="http://schemas.microsoft.com/office/powerpoint/2010/main" val="17684857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and Conclusions</a:t>
            </a:r>
            <a:endParaRPr lang="en-US" dirty="0"/>
          </a:p>
        </p:txBody>
      </p:sp>
      <p:sp>
        <p:nvSpPr>
          <p:cNvPr id="3" name="Content Placeholder 2"/>
          <p:cNvSpPr>
            <a:spLocks noGrp="1"/>
          </p:cNvSpPr>
          <p:nvPr>
            <p:ph sz="quarter" idx="1"/>
          </p:nvPr>
        </p:nvSpPr>
        <p:spPr/>
        <p:txBody>
          <a:bodyPr>
            <a:normAutofit/>
          </a:bodyPr>
          <a:lstStyle/>
          <a:p>
            <a:pPr algn="just"/>
            <a:r>
              <a:rPr lang="en-US" dirty="0" smtClean="0">
                <a:latin typeface="Times New Roman" pitchFamily="18" charset="0"/>
                <a:cs typeface="Times New Roman" pitchFamily="18" charset="0"/>
              </a:rPr>
              <a:t>The Total number of County residents on Medicaid has risen due to the ACA, with more than 31% of residents’ health insurance now being provided by Medicaid.</a:t>
            </a:r>
          </a:p>
          <a:p>
            <a:pPr algn="just"/>
            <a:r>
              <a:rPr lang="en-US" dirty="0" smtClean="0">
                <a:latin typeface="Times New Roman" pitchFamily="18" charset="0"/>
                <a:cs typeface="Times New Roman" pitchFamily="18" charset="0"/>
              </a:rPr>
              <a:t>More than 40% of all persons on Medicaid are children (Persons under the age of 21).</a:t>
            </a:r>
          </a:p>
          <a:p>
            <a:pPr algn="just"/>
            <a:r>
              <a:rPr lang="en-US" dirty="0" smtClean="0">
                <a:latin typeface="Times New Roman" pitchFamily="18" charset="0"/>
                <a:cs typeface="Times New Roman" pitchFamily="18" charset="0"/>
              </a:rPr>
              <a:t>There are more Whites on Medicaid than Blacks/African-American, Hispanic/Latino and Asian/Pacific Islander clients combined.  </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8177499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Summary and Conclusions</a:t>
            </a:r>
            <a:endParaRPr lang="en-US" dirty="0"/>
          </a:p>
        </p:txBody>
      </p:sp>
      <p:sp>
        <p:nvSpPr>
          <p:cNvPr id="3" name="Content Placeholder 2"/>
          <p:cNvSpPr>
            <a:spLocks noGrp="1"/>
          </p:cNvSpPr>
          <p:nvPr>
            <p:ph sz="quarter" idx="1"/>
          </p:nvPr>
        </p:nvSpPr>
        <p:spPr/>
        <p:txBody>
          <a:bodyPr>
            <a:normAutofit lnSpcReduction="10000"/>
          </a:bodyPr>
          <a:lstStyle/>
          <a:p>
            <a:pPr algn="just"/>
            <a:r>
              <a:rPr lang="en-US" dirty="0" smtClean="0">
                <a:latin typeface="Times New Roman" pitchFamily="18" charset="0"/>
                <a:cs typeface="Times New Roman" pitchFamily="18" charset="0"/>
              </a:rPr>
              <a:t>Hydrocodone-Acetaminophen has fallen from its position as the most prescribed Medicaid drug in Erie County.  This is an important victory in the battle to curb prescription drug abuse.  </a:t>
            </a:r>
          </a:p>
          <a:p>
            <a:pPr algn="just"/>
            <a:r>
              <a:rPr lang="en-US" dirty="0" smtClean="0">
                <a:latin typeface="Times New Roman" pitchFamily="18" charset="0"/>
                <a:cs typeface="Times New Roman" pitchFamily="18" charset="0"/>
              </a:rPr>
              <a:t>Medicaid does NOT cover non-US citizens.  Citizenship is confirmed during the application process.</a:t>
            </a:r>
          </a:p>
          <a:p>
            <a:pPr algn="just"/>
            <a:r>
              <a:rPr lang="en-US" dirty="0" smtClean="0">
                <a:latin typeface="Times New Roman" pitchFamily="18" charset="0"/>
                <a:cs typeface="Times New Roman" pitchFamily="18" charset="0"/>
              </a:rPr>
              <a:t>The percentage of immigrants on Medicaid is about 12%.  Medicaid confirms the citizenship status of applicants.    </a:t>
            </a:r>
            <a:endParaRPr lang="en-US" i="1" dirty="0">
              <a:latin typeface="Times New Roman" pitchFamily="18" charset="0"/>
              <a:cs typeface="Times New Roman" pitchFamily="18" charset="0"/>
            </a:endParaRPr>
          </a:p>
        </p:txBody>
      </p:sp>
    </p:spTree>
    <p:extLst>
      <p:ext uri="{BB962C8B-B14F-4D97-AF65-F5344CB8AC3E}">
        <p14:creationId xmlns:p14="http://schemas.microsoft.com/office/powerpoint/2010/main" val="9596457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Summary and Conclusions</a:t>
            </a:r>
            <a:endParaRPr lang="en-US" dirty="0"/>
          </a:p>
        </p:txBody>
      </p:sp>
      <p:sp>
        <p:nvSpPr>
          <p:cNvPr id="3" name="Content Placeholder 2"/>
          <p:cNvSpPr>
            <a:spLocks noGrp="1"/>
          </p:cNvSpPr>
          <p:nvPr>
            <p:ph sz="quarter" idx="1"/>
          </p:nvPr>
        </p:nvSpPr>
        <p:spPr/>
        <p:txBody>
          <a:bodyPr>
            <a:normAutofit/>
          </a:bodyPr>
          <a:lstStyle/>
          <a:p>
            <a:pPr algn="just"/>
            <a:r>
              <a:rPr lang="en-US" dirty="0" smtClean="0">
                <a:latin typeface="Times New Roman" pitchFamily="18" charset="0"/>
                <a:cs typeface="Times New Roman" pitchFamily="18" charset="0"/>
              </a:rPr>
              <a:t>Twenty-six </a:t>
            </a:r>
            <a:r>
              <a:rPr lang="en-US" dirty="0">
                <a:latin typeface="Times New Roman" pitchFamily="18" charset="0"/>
                <a:cs typeface="Times New Roman" pitchFamily="18" charset="0"/>
              </a:rPr>
              <a:t>(26) counties </a:t>
            </a:r>
            <a:r>
              <a:rPr lang="en-US" dirty="0" smtClean="0">
                <a:latin typeface="Times New Roman" pitchFamily="18" charset="0"/>
                <a:cs typeface="Times New Roman" pitchFamily="18" charset="0"/>
              </a:rPr>
              <a:t>have a higher </a:t>
            </a:r>
            <a:r>
              <a:rPr lang="en-US" dirty="0">
                <a:latin typeface="Times New Roman" pitchFamily="18" charset="0"/>
                <a:cs typeface="Times New Roman" pitchFamily="18" charset="0"/>
              </a:rPr>
              <a:t>percentage of Medicaid clients </a:t>
            </a:r>
            <a:r>
              <a:rPr lang="en-US" dirty="0" smtClean="0">
                <a:latin typeface="Times New Roman" pitchFamily="18" charset="0"/>
                <a:cs typeface="Times New Roman" pitchFamily="18" charset="0"/>
              </a:rPr>
              <a:t>to population than </a:t>
            </a:r>
            <a:r>
              <a:rPr lang="en-US" dirty="0">
                <a:latin typeface="Times New Roman" pitchFamily="18" charset="0"/>
                <a:cs typeface="Times New Roman" pitchFamily="18" charset="0"/>
              </a:rPr>
              <a:t>Erie </a:t>
            </a:r>
            <a:r>
              <a:rPr lang="en-US" dirty="0" smtClean="0">
                <a:latin typeface="Times New Roman" pitchFamily="18" charset="0"/>
                <a:cs typeface="Times New Roman" pitchFamily="18" charset="0"/>
              </a:rPr>
              <a:t>County.  Twenty-nine </a:t>
            </a:r>
            <a:r>
              <a:rPr lang="en-US" dirty="0">
                <a:latin typeface="Times New Roman" pitchFamily="18" charset="0"/>
                <a:cs typeface="Times New Roman" pitchFamily="18" charset="0"/>
              </a:rPr>
              <a:t>(29) counties </a:t>
            </a:r>
            <a:r>
              <a:rPr lang="en-US" dirty="0" smtClean="0">
                <a:latin typeface="Times New Roman" pitchFamily="18" charset="0"/>
                <a:cs typeface="Times New Roman" pitchFamily="18" charset="0"/>
              </a:rPr>
              <a:t>have a lower </a:t>
            </a:r>
            <a:r>
              <a:rPr lang="en-US" dirty="0">
                <a:latin typeface="Times New Roman" pitchFamily="18" charset="0"/>
                <a:cs typeface="Times New Roman" pitchFamily="18" charset="0"/>
              </a:rPr>
              <a:t>percentage.  Six other counties have the same percentage of clients to population as Erie </a:t>
            </a:r>
            <a:r>
              <a:rPr lang="en-US" dirty="0" smtClean="0">
                <a:latin typeface="Times New Roman" pitchFamily="18" charset="0"/>
                <a:cs typeface="Times New Roman" pitchFamily="18" charset="0"/>
              </a:rPr>
              <a:t>County. </a:t>
            </a:r>
          </a:p>
          <a:p>
            <a:pPr algn="just"/>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453443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Medicaid Mandatory Services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851420459"/>
              </p:ext>
            </p:extLst>
          </p:nvPr>
        </p:nvGraphicFramePr>
        <p:xfrm>
          <a:off x="612774" y="1600201"/>
          <a:ext cx="8378826" cy="4574785"/>
        </p:xfrm>
        <a:graphic>
          <a:graphicData uri="http://schemas.openxmlformats.org/drawingml/2006/table">
            <a:tbl>
              <a:tblPr firstRow="1" bandRow="1">
                <a:tableStyleId>{5C22544A-7EE6-4342-B048-85BDC9FD1C3A}</a:tableStyleId>
              </a:tblPr>
              <a:tblGrid>
                <a:gridCol w="8378826"/>
              </a:tblGrid>
              <a:tr h="1191505">
                <a:tc>
                  <a:txBody>
                    <a:bodyPr/>
                    <a:lstStyle/>
                    <a:p>
                      <a:r>
                        <a:rPr lang="en-US" dirty="0" smtClean="0"/>
                        <a:t>Mandatory</a:t>
                      </a:r>
                      <a:r>
                        <a:rPr lang="en-US" baseline="0" dirty="0" smtClean="0"/>
                        <a:t> Services:</a:t>
                      </a:r>
                    </a:p>
                    <a:p>
                      <a:endParaRPr lang="en-US" baseline="0" dirty="0" smtClean="0"/>
                    </a:p>
                    <a:p>
                      <a:r>
                        <a:rPr lang="en-US" baseline="0" dirty="0" smtClean="0"/>
                        <a:t>States Must Cover</a:t>
                      </a:r>
                      <a:endParaRPr lang="en-US" dirty="0"/>
                    </a:p>
                  </a:txBody>
                  <a:tcPr/>
                </a:tc>
              </a:tr>
              <a:tr h="2542294">
                <a:tc>
                  <a:txBody>
                    <a:bodyPr/>
                    <a:lstStyle/>
                    <a:p>
                      <a:pPr marL="285750" indent="-285750">
                        <a:buFont typeface="Arial" pitchFamily="34" charset="0"/>
                        <a:buChar char="•"/>
                      </a:pPr>
                      <a:r>
                        <a:rPr lang="en-US" sz="2400" dirty="0" smtClean="0">
                          <a:latin typeface="Times New Roman" pitchFamily="18" charset="0"/>
                          <a:cs typeface="Times New Roman" pitchFamily="18" charset="0"/>
                        </a:rPr>
                        <a:t>Inpatient and outpatient hospital services</a:t>
                      </a:r>
                    </a:p>
                    <a:p>
                      <a:pPr marL="285750" indent="-285750">
                        <a:buFont typeface="Arial" pitchFamily="34" charset="0"/>
                        <a:buChar char="•"/>
                      </a:pPr>
                      <a:r>
                        <a:rPr lang="en-US" sz="2400" dirty="0" smtClean="0">
                          <a:latin typeface="Times New Roman" pitchFamily="18" charset="0"/>
                          <a:cs typeface="Times New Roman" pitchFamily="18" charset="0"/>
                        </a:rPr>
                        <a:t>Physician, midwife and certified nurse practitioner services</a:t>
                      </a:r>
                    </a:p>
                    <a:p>
                      <a:pPr marL="285750" indent="-285750">
                        <a:buFont typeface="Arial" pitchFamily="34" charset="0"/>
                        <a:buChar char="•"/>
                      </a:pPr>
                      <a:r>
                        <a:rPr lang="en-US" sz="2400" dirty="0" smtClean="0">
                          <a:latin typeface="Times New Roman" pitchFamily="18" charset="0"/>
                          <a:cs typeface="Times New Roman" pitchFamily="18" charset="0"/>
                        </a:rPr>
                        <a:t>Laboratory</a:t>
                      </a:r>
                      <a:r>
                        <a:rPr lang="en-US" sz="2400" baseline="0" dirty="0" smtClean="0">
                          <a:latin typeface="Times New Roman" pitchFamily="18" charset="0"/>
                          <a:cs typeface="Times New Roman" pitchFamily="18" charset="0"/>
                        </a:rPr>
                        <a:t> and x-ray services</a:t>
                      </a:r>
                    </a:p>
                    <a:p>
                      <a:pPr marL="285750" indent="-285750">
                        <a:buFont typeface="Arial" pitchFamily="34" charset="0"/>
                        <a:buChar char="•"/>
                      </a:pPr>
                      <a:r>
                        <a:rPr lang="en-US" sz="2400" baseline="0" dirty="0" smtClean="0">
                          <a:latin typeface="Times New Roman" pitchFamily="18" charset="0"/>
                          <a:cs typeface="Times New Roman" pitchFamily="18" charset="0"/>
                        </a:rPr>
                        <a:t>Nursing home and home health care for individuals over the age of 21</a:t>
                      </a:r>
                    </a:p>
                    <a:p>
                      <a:pPr marL="285750" indent="-285750">
                        <a:buFont typeface="Arial" pitchFamily="34" charset="0"/>
                        <a:buChar char="•"/>
                      </a:pPr>
                      <a:r>
                        <a:rPr lang="en-US" sz="2400" baseline="0" dirty="0" smtClean="0">
                          <a:latin typeface="Times New Roman" pitchFamily="18" charset="0"/>
                          <a:cs typeface="Times New Roman" pitchFamily="18" charset="0"/>
                        </a:rPr>
                        <a:t>Early and periodic screening, diagnosis, and treatment (EPSDT) for children under 21</a:t>
                      </a:r>
                    </a:p>
                    <a:p>
                      <a:pPr marL="285750" indent="-285750">
                        <a:buFont typeface="Arial" pitchFamily="34" charset="0"/>
                        <a:buChar char="•"/>
                      </a:pPr>
                      <a:r>
                        <a:rPr lang="en-US" sz="2400" baseline="0" dirty="0" smtClean="0">
                          <a:latin typeface="Times New Roman" pitchFamily="18" charset="0"/>
                          <a:cs typeface="Times New Roman" pitchFamily="18" charset="0"/>
                        </a:rPr>
                        <a:t>Family planning services and supplies</a:t>
                      </a:r>
                    </a:p>
                    <a:p>
                      <a:pPr marL="285750" indent="-285750">
                        <a:buFont typeface="Arial" pitchFamily="34" charset="0"/>
                        <a:buChar char="•"/>
                      </a:pPr>
                      <a:r>
                        <a:rPr lang="en-US" sz="2400" baseline="0" dirty="0" smtClean="0">
                          <a:latin typeface="Times New Roman" pitchFamily="18" charset="0"/>
                          <a:cs typeface="Times New Roman" pitchFamily="18" charset="0"/>
                        </a:rPr>
                        <a:t>Rural health care/federally qualified health center services</a:t>
                      </a:r>
                      <a:endParaRPr lang="en-US" sz="24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7801813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Medicaid Optional Services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215284661"/>
              </p:ext>
            </p:extLst>
          </p:nvPr>
        </p:nvGraphicFramePr>
        <p:xfrm>
          <a:off x="612774" y="1600200"/>
          <a:ext cx="8302625" cy="4297680"/>
        </p:xfrm>
        <a:graphic>
          <a:graphicData uri="http://schemas.openxmlformats.org/drawingml/2006/table">
            <a:tbl>
              <a:tblPr firstRow="1" bandRow="1">
                <a:tableStyleId>{5C22544A-7EE6-4342-B048-85BDC9FD1C3A}</a:tableStyleId>
              </a:tblPr>
              <a:tblGrid>
                <a:gridCol w="8302625"/>
              </a:tblGrid>
              <a:tr h="370840">
                <a:tc>
                  <a:txBody>
                    <a:bodyPr/>
                    <a:lstStyle/>
                    <a:p>
                      <a:r>
                        <a:rPr lang="en-US" dirty="0" smtClean="0"/>
                        <a:t>Optional Services:</a:t>
                      </a:r>
                    </a:p>
                    <a:p>
                      <a:endParaRPr lang="en-US" dirty="0" smtClean="0"/>
                    </a:p>
                    <a:p>
                      <a:r>
                        <a:rPr lang="en-US" dirty="0" smtClean="0"/>
                        <a:t>States May Cover</a:t>
                      </a:r>
                      <a:endParaRPr lang="en-US" dirty="0"/>
                    </a:p>
                  </a:txBody>
                  <a:tcPr/>
                </a:tc>
              </a:tr>
              <a:tr h="370840">
                <a:tc>
                  <a:txBody>
                    <a:bodyPr/>
                    <a:lstStyle/>
                    <a:p>
                      <a:pPr marL="285750" indent="-285750">
                        <a:buFont typeface="Arial" pitchFamily="34" charset="0"/>
                        <a:buChar char="•"/>
                      </a:pPr>
                      <a:r>
                        <a:rPr lang="en-US" dirty="0" smtClean="0">
                          <a:latin typeface="Times New Roman" pitchFamily="18" charset="0"/>
                          <a:cs typeface="Times New Roman" pitchFamily="18" charset="0"/>
                        </a:rPr>
                        <a:t>Diagnostic, screening, preventive, rehabilitative services</a:t>
                      </a:r>
                    </a:p>
                    <a:p>
                      <a:pPr marL="285750" indent="-285750">
                        <a:buFont typeface="Arial" pitchFamily="34" charset="0"/>
                        <a:buChar char="•"/>
                      </a:pPr>
                      <a:r>
                        <a:rPr lang="en-US" dirty="0" smtClean="0">
                          <a:latin typeface="Times New Roman" pitchFamily="18" charset="0"/>
                          <a:cs typeface="Times New Roman" pitchFamily="18" charset="0"/>
                        </a:rPr>
                        <a:t>Clinical services</a:t>
                      </a:r>
                    </a:p>
                    <a:p>
                      <a:pPr marL="285750" indent="-285750">
                        <a:buFont typeface="Arial" pitchFamily="34" charset="0"/>
                        <a:buChar char="•"/>
                      </a:pPr>
                      <a:r>
                        <a:rPr lang="en-US" dirty="0" smtClean="0">
                          <a:latin typeface="Times New Roman" pitchFamily="18" charset="0"/>
                          <a:cs typeface="Times New Roman" pitchFamily="18" charset="0"/>
                        </a:rPr>
                        <a:t>Intermediate care facilities for the mentally retarded (ICFs/MR)</a:t>
                      </a:r>
                    </a:p>
                    <a:p>
                      <a:pPr marL="285750" indent="-285750">
                        <a:buFont typeface="Arial" pitchFamily="34" charset="0"/>
                        <a:buChar char="•"/>
                      </a:pPr>
                      <a:r>
                        <a:rPr lang="en-US" dirty="0" smtClean="0">
                          <a:latin typeface="Times New Roman" pitchFamily="18" charset="0"/>
                          <a:cs typeface="Times New Roman" pitchFamily="18" charset="0"/>
                        </a:rPr>
                        <a:t>Prescribed drugs and prosthetic devices</a:t>
                      </a:r>
                    </a:p>
                    <a:p>
                      <a:pPr marL="285750" indent="-285750">
                        <a:buFont typeface="Arial" pitchFamily="34" charset="0"/>
                        <a:buChar char="•"/>
                      </a:pPr>
                      <a:r>
                        <a:rPr lang="en-US" dirty="0" smtClean="0">
                          <a:latin typeface="Times New Roman" pitchFamily="18" charset="0"/>
                          <a:cs typeface="Times New Roman" pitchFamily="18" charset="0"/>
                        </a:rPr>
                        <a:t>Optometrist services and eyeglasses</a:t>
                      </a:r>
                    </a:p>
                    <a:p>
                      <a:pPr marL="285750" indent="-285750">
                        <a:buFont typeface="Arial" pitchFamily="34" charset="0"/>
                        <a:buChar char="•"/>
                      </a:pPr>
                      <a:r>
                        <a:rPr lang="en-US" dirty="0" smtClean="0">
                          <a:latin typeface="Times New Roman" pitchFamily="18" charset="0"/>
                          <a:cs typeface="Times New Roman" pitchFamily="18" charset="0"/>
                        </a:rPr>
                        <a:t>Nursing facility services for children under age 21</a:t>
                      </a:r>
                    </a:p>
                    <a:p>
                      <a:pPr marL="285750" indent="-285750">
                        <a:buFont typeface="Arial" pitchFamily="34" charset="0"/>
                        <a:buChar char="•"/>
                      </a:pPr>
                      <a:r>
                        <a:rPr lang="en-US" dirty="0" smtClean="0">
                          <a:latin typeface="Times New Roman" pitchFamily="18" charset="0"/>
                          <a:cs typeface="Times New Roman" pitchFamily="18" charset="0"/>
                        </a:rPr>
                        <a:t>Transportation services (may be covered, must be assured)</a:t>
                      </a:r>
                    </a:p>
                    <a:p>
                      <a:pPr marL="285750" indent="-285750">
                        <a:buFont typeface="Arial" pitchFamily="34" charset="0"/>
                        <a:buChar char="•"/>
                      </a:pPr>
                      <a:r>
                        <a:rPr lang="en-US" dirty="0" smtClean="0">
                          <a:latin typeface="Times New Roman" pitchFamily="18" charset="0"/>
                          <a:cs typeface="Times New Roman" pitchFamily="18" charset="0"/>
                        </a:rPr>
                        <a:t>Physical and occupational therapy</a:t>
                      </a:r>
                    </a:p>
                    <a:p>
                      <a:pPr marL="285750" indent="-285750">
                        <a:buFont typeface="Arial" pitchFamily="34" charset="0"/>
                        <a:buChar char="•"/>
                      </a:pPr>
                      <a:r>
                        <a:rPr lang="en-US" dirty="0" smtClean="0">
                          <a:latin typeface="Times New Roman" pitchFamily="18" charset="0"/>
                          <a:cs typeface="Times New Roman" pitchFamily="18" charset="0"/>
                        </a:rPr>
                        <a:t>Home and community-based care to certain persons with chronic impairments</a:t>
                      </a:r>
                    </a:p>
                    <a:p>
                      <a:pPr marL="285750" indent="-285750">
                        <a:buFont typeface="Arial" pitchFamily="34" charset="0"/>
                        <a:buChar char="•"/>
                      </a:pPr>
                      <a:r>
                        <a:rPr lang="en-US" dirty="0" smtClean="0">
                          <a:latin typeface="Times New Roman" pitchFamily="18" charset="0"/>
                          <a:cs typeface="Times New Roman" pitchFamily="18" charset="0"/>
                        </a:rPr>
                        <a:t>Dental services (for adults)</a:t>
                      </a:r>
                    </a:p>
                    <a:p>
                      <a:pPr marL="285750" indent="-285750">
                        <a:buFont typeface="Arial" pitchFamily="34" charset="0"/>
                        <a:buChar char="•"/>
                      </a:pPr>
                      <a:endParaRPr lang="en-US" dirty="0" smtClean="0">
                        <a:latin typeface="Times New Roman" pitchFamily="18" charset="0"/>
                        <a:cs typeface="Times New Roman" pitchFamily="18" charset="0"/>
                      </a:endParaRPr>
                    </a:p>
                    <a:p>
                      <a:pPr marL="285750" indent="-285750">
                        <a:buFont typeface="Arial" pitchFamily="34" charset="0"/>
                        <a:buChar char="•"/>
                      </a:pPr>
                      <a:r>
                        <a:rPr lang="en-US" b="1" u="sng" dirty="0" smtClean="0">
                          <a:latin typeface="Times New Roman" pitchFamily="18" charset="0"/>
                          <a:cs typeface="Times New Roman" pitchFamily="18" charset="0"/>
                        </a:rPr>
                        <a:t>New York State covers nearly all the</a:t>
                      </a:r>
                      <a:r>
                        <a:rPr lang="en-US" b="1" u="sng" baseline="0" dirty="0" smtClean="0">
                          <a:latin typeface="Times New Roman" pitchFamily="18" charset="0"/>
                          <a:cs typeface="Times New Roman" pitchFamily="18" charset="0"/>
                        </a:rPr>
                        <a:t> optional services for Medicaid.</a:t>
                      </a:r>
                      <a:endParaRPr lang="en-US" b="1" u="sng"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17805810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New York State Medicaid Data Warehouse</a:t>
            </a:r>
            <a:endParaRPr lang="en-US" sz="3600" b="1" dirty="0"/>
          </a:p>
        </p:txBody>
      </p:sp>
      <p:sp>
        <p:nvSpPr>
          <p:cNvPr id="3" name="Content Placeholder 2"/>
          <p:cNvSpPr>
            <a:spLocks noGrp="1"/>
          </p:cNvSpPr>
          <p:nvPr>
            <p:ph sz="quarter" idx="1"/>
          </p:nvPr>
        </p:nvSpPr>
        <p:spPr/>
        <p:txBody>
          <a:bodyPr>
            <a:normAutofit lnSpcReduction="10000"/>
          </a:bodyPr>
          <a:lstStyle/>
          <a:p>
            <a:r>
              <a:rPr lang="en-US" dirty="0" smtClean="0">
                <a:latin typeface="Times New Roman" pitchFamily="18" charset="0"/>
                <a:ea typeface="Times New Roman"/>
                <a:cs typeface="Times New Roman" pitchFamily="18" charset="0"/>
              </a:rPr>
              <a:t>Contains </a:t>
            </a:r>
            <a:r>
              <a:rPr lang="en-US" dirty="0">
                <a:latin typeface="Times New Roman" pitchFamily="18" charset="0"/>
                <a:ea typeface="Times New Roman"/>
                <a:cs typeface="Times New Roman" pitchFamily="18" charset="0"/>
              </a:rPr>
              <a:t>the individual transaction records for all Medicaid transactions in New York State </a:t>
            </a:r>
            <a:endParaRPr lang="en-US" dirty="0" smtClean="0">
              <a:latin typeface="Times New Roman" pitchFamily="18" charset="0"/>
              <a:ea typeface="Times New Roman"/>
              <a:cs typeface="Times New Roman" pitchFamily="18" charset="0"/>
            </a:endParaRPr>
          </a:p>
          <a:p>
            <a:r>
              <a:rPr lang="en-US" dirty="0" smtClean="0">
                <a:latin typeface="Times New Roman" pitchFamily="18" charset="0"/>
                <a:ea typeface="Times New Roman"/>
                <a:cs typeface="Times New Roman" pitchFamily="18" charset="0"/>
              </a:rPr>
              <a:t>Database </a:t>
            </a:r>
            <a:r>
              <a:rPr lang="en-US" dirty="0">
                <a:latin typeface="Times New Roman" pitchFamily="18" charset="0"/>
                <a:ea typeface="Times New Roman"/>
                <a:cs typeface="Times New Roman" pitchFamily="18" charset="0"/>
              </a:rPr>
              <a:t>is covered by the legal and regulatory provisions of the Health Insurance Portability and Accountability Act (“HIPAA</a:t>
            </a:r>
            <a:r>
              <a:rPr lang="en-US" dirty="0" smtClean="0">
                <a:latin typeface="Times New Roman" pitchFamily="18" charset="0"/>
                <a:ea typeface="Times New Roman"/>
                <a:cs typeface="Times New Roman" pitchFamily="18" charset="0"/>
              </a:rPr>
              <a:t>”). However, </a:t>
            </a:r>
            <a:r>
              <a:rPr lang="en-US" dirty="0">
                <a:latin typeface="Times New Roman" pitchFamily="18" charset="0"/>
                <a:ea typeface="Times New Roman"/>
                <a:cs typeface="Times New Roman" pitchFamily="18" charset="0"/>
              </a:rPr>
              <a:t>amalgamations of data are </a:t>
            </a:r>
            <a:r>
              <a:rPr lang="en-US" dirty="0" smtClean="0">
                <a:latin typeface="Times New Roman" pitchFamily="18" charset="0"/>
                <a:ea typeface="Times New Roman"/>
                <a:cs typeface="Times New Roman" pitchFamily="18" charset="0"/>
              </a:rPr>
              <a:t>allowed.</a:t>
            </a:r>
          </a:p>
          <a:p>
            <a:r>
              <a:rPr lang="en-US" dirty="0" smtClean="0">
                <a:latin typeface="Times New Roman" pitchFamily="18" charset="0"/>
                <a:cs typeface="Times New Roman" pitchFamily="18" charset="0"/>
              </a:rPr>
              <a:t>MIG Team has access to the data for all of Erie County. Other County personnel have access to selected portions. This access allows the MIG Team to better focus audit work.</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100564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Erie County’s Medicaid Inspector General</a:t>
            </a:r>
            <a:endParaRPr lang="en-US" sz="3600" b="1" dirty="0"/>
          </a:p>
        </p:txBody>
      </p:sp>
      <p:sp>
        <p:nvSpPr>
          <p:cNvPr id="3" name="Content Placeholder 2"/>
          <p:cNvSpPr>
            <a:spLocks noGrp="1"/>
          </p:cNvSpPr>
          <p:nvPr>
            <p:ph sz="quarter" idx="1"/>
          </p:nvPr>
        </p:nvSpPr>
        <p:spPr/>
        <p:txBody>
          <a:bodyPr>
            <a:normAutofit/>
          </a:bodyPr>
          <a:lstStyle/>
          <a:p>
            <a:r>
              <a:rPr lang="en-US" dirty="0" smtClean="0">
                <a:latin typeface="Times New Roman" pitchFamily="18" charset="0"/>
                <a:cs typeface="Times New Roman" pitchFamily="18" charset="0"/>
              </a:rPr>
              <a:t>Audits</a:t>
            </a:r>
          </a:p>
          <a:p>
            <a:pPr lvl="1"/>
            <a:r>
              <a:rPr lang="en-US" dirty="0" smtClean="0">
                <a:latin typeface="Times New Roman" pitchFamily="18" charset="0"/>
                <a:cs typeface="Times New Roman" pitchFamily="18" charset="0"/>
              </a:rPr>
              <a:t>Has completed or is in the process of completing 30 audits reviewing more than $89.7 million in Medicaid transactions</a:t>
            </a:r>
          </a:p>
          <a:p>
            <a:r>
              <a:rPr lang="en-US" dirty="0" smtClean="0">
                <a:latin typeface="Times New Roman" pitchFamily="18" charset="0"/>
                <a:cs typeface="Times New Roman" pitchFamily="18" charset="0"/>
              </a:rPr>
              <a:t>Works on a variety of projects and cooperate with NYS OMIG and law enforcement agencies.</a:t>
            </a:r>
          </a:p>
          <a:p>
            <a:r>
              <a:rPr lang="en-US" dirty="0" smtClean="0">
                <a:latin typeface="Times New Roman" pitchFamily="18" charset="0"/>
                <a:cs typeface="Times New Roman" pitchFamily="18" charset="0"/>
              </a:rPr>
              <a:t>Three employees and is funded through the State under a 2012 agreement.</a:t>
            </a:r>
          </a:p>
          <a:p>
            <a:pPr lvl="1"/>
            <a:endParaRPr lang="en-US" dirty="0"/>
          </a:p>
        </p:txBody>
      </p:sp>
    </p:spTree>
    <p:extLst>
      <p:ext uri="{BB962C8B-B14F-4D97-AF65-F5344CB8AC3E}">
        <p14:creationId xmlns:p14="http://schemas.microsoft.com/office/powerpoint/2010/main" val="21984641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Federal Medical Assistance Percentage</a:t>
            </a:r>
          </a:p>
        </p:txBody>
      </p:sp>
      <p:sp>
        <p:nvSpPr>
          <p:cNvPr id="3" name="Content Placeholder 2"/>
          <p:cNvSpPr>
            <a:spLocks noGrp="1"/>
          </p:cNvSpPr>
          <p:nvPr>
            <p:ph sz="quarter" idx="1"/>
          </p:nvPr>
        </p:nvSpPr>
        <p:spPr/>
        <p:txBody>
          <a:bodyPr>
            <a:normAutofit/>
          </a:bodyPr>
          <a:lstStyle/>
          <a:p>
            <a:pPr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Federal Medical Assistance </a:t>
            </a:r>
            <a:r>
              <a:rPr lang="en-US" dirty="0" smtClean="0">
                <a:latin typeface="Times New Roman" pitchFamily="18" charset="0"/>
                <a:cs typeface="Times New Roman" pitchFamily="18" charset="0"/>
              </a:rPr>
              <a:t>Percentage (FMAP) is the federal share of Medicaid costs.</a:t>
            </a:r>
          </a:p>
          <a:p>
            <a:pPr algn="just"/>
            <a:r>
              <a:rPr lang="en-US" dirty="0" smtClean="0">
                <a:latin typeface="Times New Roman" pitchFamily="18" charset="0"/>
                <a:cs typeface="Times New Roman" pitchFamily="18" charset="0"/>
              </a:rPr>
              <a:t>FMAP </a:t>
            </a:r>
            <a:r>
              <a:rPr lang="en-US" dirty="0">
                <a:latin typeface="Times New Roman" pitchFamily="18" charset="0"/>
                <a:cs typeface="Times New Roman" pitchFamily="18" charset="0"/>
              </a:rPr>
              <a:t>is calculated annually using a formula set forth in federal statute. </a:t>
            </a:r>
            <a:endParaRPr lang="en-US" dirty="0" smtClean="0">
              <a:latin typeface="Times New Roman" pitchFamily="18" charset="0"/>
              <a:cs typeface="Times New Roman" pitchFamily="18" charset="0"/>
            </a:endParaRPr>
          </a:p>
          <a:p>
            <a:pPr algn="just"/>
            <a:r>
              <a:rPr lang="en-US" dirty="0">
                <a:latin typeface="Times New Roman" pitchFamily="18" charset="0"/>
                <a:cs typeface="Times New Roman" pitchFamily="18" charset="0"/>
              </a:rPr>
              <a:t>The FMAP for New York State for the federal government’s </a:t>
            </a:r>
            <a:r>
              <a:rPr lang="en-US" dirty="0" smtClean="0">
                <a:latin typeface="Times New Roman" pitchFamily="18" charset="0"/>
                <a:cs typeface="Times New Roman" pitchFamily="18" charset="0"/>
              </a:rPr>
              <a:t>current fiscal </a:t>
            </a:r>
            <a:r>
              <a:rPr lang="en-US" dirty="0">
                <a:latin typeface="Times New Roman" pitchFamily="18" charset="0"/>
                <a:cs typeface="Times New Roman" pitchFamily="18" charset="0"/>
              </a:rPr>
              <a:t>year </a:t>
            </a:r>
            <a:r>
              <a:rPr lang="en-US" dirty="0" smtClean="0">
                <a:latin typeface="Times New Roman" pitchFamily="18" charset="0"/>
                <a:cs typeface="Times New Roman" pitchFamily="18" charset="0"/>
              </a:rPr>
              <a:t>is </a:t>
            </a:r>
            <a:r>
              <a:rPr lang="en-US" dirty="0">
                <a:latin typeface="Times New Roman" pitchFamily="18" charset="0"/>
                <a:cs typeface="Times New Roman" pitchFamily="18" charset="0"/>
              </a:rPr>
              <a:t>50%.  New York State shares the lowest FMAP percentage in the nation with </a:t>
            </a:r>
            <a:r>
              <a:rPr lang="en-US" dirty="0" smtClean="0">
                <a:latin typeface="Times New Roman" pitchFamily="18" charset="0"/>
                <a:cs typeface="Times New Roman" pitchFamily="18" charset="0"/>
              </a:rPr>
              <a:t>fifteen </a:t>
            </a:r>
            <a:r>
              <a:rPr lang="en-US" dirty="0">
                <a:latin typeface="Times New Roman" pitchFamily="18" charset="0"/>
                <a:cs typeface="Times New Roman" pitchFamily="18" charset="0"/>
              </a:rPr>
              <a:t>(</a:t>
            </a:r>
            <a:r>
              <a:rPr lang="en-US" dirty="0" smtClean="0">
                <a:latin typeface="Times New Roman" pitchFamily="18" charset="0"/>
                <a:cs typeface="Times New Roman" pitchFamily="18" charset="0"/>
              </a:rPr>
              <a:t>15) </a:t>
            </a:r>
            <a:r>
              <a:rPr lang="en-US" dirty="0">
                <a:latin typeface="Times New Roman" pitchFamily="18" charset="0"/>
                <a:cs typeface="Times New Roman" pitchFamily="18" charset="0"/>
              </a:rPr>
              <a:t>other states.  The highest FMAP percentage in </a:t>
            </a:r>
            <a:r>
              <a:rPr lang="en-US" dirty="0" smtClean="0">
                <a:latin typeface="Times New Roman" pitchFamily="18" charset="0"/>
                <a:cs typeface="Times New Roman" pitchFamily="18" charset="0"/>
              </a:rPr>
              <a:t>2016 </a:t>
            </a:r>
            <a:r>
              <a:rPr lang="en-US" dirty="0">
                <a:latin typeface="Times New Roman" pitchFamily="18" charset="0"/>
                <a:cs typeface="Times New Roman" pitchFamily="18" charset="0"/>
              </a:rPr>
              <a:t>is </a:t>
            </a:r>
            <a:r>
              <a:rPr lang="en-US" dirty="0" smtClean="0">
                <a:latin typeface="Times New Roman" pitchFamily="18" charset="0"/>
                <a:cs typeface="Times New Roman" pitchFamily="18" charset="0"/>
              </a:rPr>
              <a:t>74.17%.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3588449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Revised FMAP under the ACA</a:t>
            </a:r>
            <a:endParaRPr lang="en-US" dirty="0"/>
          </a:p>
        </p:txBody>
      </p:sp>
      <p:sp>
        <p:nvSpPr>
          <p:cNvPr id="3" name="Content Placeholder 2"/>
          <p:cNvSpPr>
            <a:spLocks noGrp="1"/>
          </p:cNvSpPr>
          <p:nvPr>
            <p:ph sz="quarter" idx="1"/>
          </p:nvPr>
        </p:nvSpPr>
        <p:spPr/>
        <p:txBody>
          <a:bodyPr>
            <a:normAutofit/>
          </a:bodyPr>
          <a:lstStyle/>
          <a:p>
            <a:r>
              <a:rPr lang="en-US" dirty="0" smtClean="0">
                <a:latin typeface="Times New Roman" pitchFamily="18" charset="0"/>
                <a:cs typeface="Times New Roman" pitchFamily="18" charset="0"/>
              </a:rPr>
              <a:t>The Patient Protection and Affordable Care Act (ACA) creates a new national Medicaid minimum eligibility level: the “Medicaid Expansion.”</a:t>
            </a:r>
          </a:p>
          <a:p>
            <a:r>
              <a:rPr lang="en-US" dirty="0">
                <a:latin typeface="Times New Roman" pitchFamily="18" charset="0"/>
                <a:cs typeface="Times New Roman" pitchFamily="18" charset="0"/>
              </a:rPr>
              <a:t>Income eligibility: In </a:t>
            </a:r>
            <a:r>
              <a:rPr lang="en-US" dirty="0" smtClean="0">
                <a:latin typeface="Times New Roman" pitchFamily="18" charset="0"/>
                <a:cs typeface="Times New Roman" pitchFamily="18" charset="0"/>
              </a:rPr>
              <a:t>2016, </a:t>
            </a:r>
            <a:r>
              <a:rPr lang="en-US" dirty="0">
                <a:latin typeface="Times New Roman" pitchFamily="18" charset="0"/>
                <a:cs typeface="Times New Roman" pitchFamily="18" charset="0"/>
              </a:rPr>
              <a:t>a family of four generally </a:t>
            </a:r>
            <a:r>
              <a:rPr lang="en-US" dirty="0" smtClean="0">
                <a:latin typeface="Times New Roman" pitchFamily="18" charset="0"/>
                <a:cs typeface="Times New Roman" pitchFamily="18" charset="0"/>
              </a:rPr>
              <a:t>qualifies </a:t>
            </a:r>
            <a:r>
              <a:rPr lang="en-US" dirty="0">
                <a:latin typeface="Times New Roman" pitchFamily="18" charset="0"/>
                <a:cs typeface="Times New Roman" pitchFamily="18" charset="0"/>
              </a:rPr>
              <a:t>with an income of </a:t>
            </a:r>
            <a:r>
              <a:rPr lang="en-US" dirty="0" smtClean="0">
                <a:latin typeface="Times New Roman" pitchFamily="18" charset="0"/>
                <a:cs typeface="Times New Roman" pitchFamily="18" charset="0"/>
              </a:rPr>
              <a:t>$32,319 </a:t>
            </a:r>
            <a:r>
              <a:rPr lang="en-US" dirty="0">
                <a:latin typeface="Times New Roman" pitchFamily="18" charset="0"/>
                <a:cs typeface="Times New Roman" pitchFamily="18" charset="0"/>
              </a:rPr>
              <a:t>or less per year.</a:t>
            </a:r>
          </a:p>
          <a:p>
            <a:r>
              <a:rPr lang="en-US" dirty="0" smtClean="0">
                <a:latin typeface="Times New Roman" pitchFamily="18" charset="0"/>
                <a:cs typeface="Times New Roman" pitchFamily="18" charset="0"/>
              </a:rPr>
              <a:t>In New York State, two adults working 40 hours per week for 50 weeks a year at the Minimum Wage make $36,000 annually.</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1165506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Applying for Medicaid in Erie County</a:t>
            </a:r>
            <a:endParaRPr lang="en-US" b="1" dirty="0"/>
          </a:p>
        </p:txBody>
      </p:sp>
      <p:sp>
        <p:nvSpPr>
          <p:cNvPr id="3" name="Content Placeholder 2"/>
          <p:cNvSpPr>
            <a:spLocks noGrp="1"/>
          </p:cNvSpPr>
          <p:nvPr>
            <p:ph sz="quarter" idx="1"/>
          </p:nvPr>
        </p:nvSpPr>
        <p:spPr/>
        <p:txBody>
          <a:bodyPr>
            <a:normAutofit/>
          </a:bodyPr>
          <a:lstStyle/>
          <a:p>
            <a:r>
              <a:rPr lang="en-US" dirty="0" smtClean="0">
                <a:latin typeface="Times New Roman" pitchFamily="18" charset="0"/>
                <a:cs typeface="Times New Roman" pitchFamily="18" charset="0"/>
              </a:rPr>
              <a:t>Pregnant women, children, disabled persons and others may be eligible for Medicaid if they have a higher income, under certain circumstances. </a:t>
            </a:r>
          </a:p>
          <a:p>
            <a:r>
              <a:rPr lang="en-US" dirty="0" smtClean="0">
                <a:latin typeface="Times New Roman" pitchFamily="18" charset="0"/>
                <a:cs typeface="Times New Roman" pitchFamily="18" charset="0"/>
              </a:rPr>
              <a:t>Medicaid can and does cover some costs retroactively, if a person would have been eligible had they applied earlier.  </a:t>
            </a:r>
          </a:p>
          <a:p>
            <a:r>
              <a:rPr lang="en-US" dirty="0" smtClean="0">
                <a:latin typeface="Times New Roman" pitchFamily="18" charset="0"/>
                <a:cs typeface="Times New Roman" pitchFamily="18" charset="0"/>
              </a:rPr>
              <a:t>Coverage generally stops at the end of the month in which a person no longer meets eligibility requirements.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0071703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12989</TotalTime>
  <Words>1525</Words>
  <Application>Microsoft Office PowerPoint</Application>
  <PresentationFormat>On-screen Show (4:3)</PresentationFormat>
  <Paragraphs>195</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Median</vt:lpstr>
      <vt:lpstr>Medicaid in Erie County</vt:lpstr>
      <vt:lpstr>Medicaid</vt:lpstr>
      <vt:lpstr>Medicaid Mandatory Services</vt:lpstr>
      <vt:lpstr>Medicaid Optional Services</vt:lpstr>
      <vt:lpstr>New York State Medicaid Data Warehouse</vt:lpstr>
      <vt:lpstr>Erie County’s Medicaid Inspector General</vt:lpstr>
      <vt:lpstr>Federal Medical Assistance Percentage</vt:lpstr>
      <vt:lpstr>Revised FMAP under the ACA</vt:lpstr>
      <vt:lpstr>Applying for Medicaid in Erie County</vt:lpstr>
      <vt:lpstr>Selected 2016 Annual Poverty Guidelines &amp; Medicaid Expansion</vt:lpstr>
      <vt:lpstr>Medicaid Costs for 2014 - 2016</vt:lpstr>
      <vt:lpstr>Medicaid Clients by Year</vt:lpstr>
      <vt:lpstr>Medicaid Client Percentage by County</vt:lpstr>
      <vt:lpstr>2015 Medicaid Cost and Client Summary</vt:lpstr>
      <vt:lpstr>2015 Medicaid Summary by Age</vt:lpstr>
      <vt:lpstr>Medicaid Drugs in Erie County with the Most Filed Prescriptions – 2016*</vt:lpstr>
      <vt:lpstr>For the first time since 2008</vt:lpstr>
      <vt:lpstr>Medicaid and Immigration </vt:lpstr>
      <vt:lpstr>Medicaid Clients and Immigration</vt:lpstr>
      <vt:lpstr>Summary and Conclusions</vt:lpstr>
      <vt:lpstr>Summary and Conclusions</vt:lpstr>
      <vt:lpstr>Summary and Conclusions</vt:lpstr>
    </vt:vector>
  </TitlesOfParts>
  <Company>County of Erie, New York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Michael Szukala</cp:lastModifiedBy>
  <cp:revision>125</cp:revision>
  <cp:lastPrinted>2014-11-05T16:50:22Z</cp:lastPrinted>
  <dcterms:created xsi:type="dcterms:W3CDTF">2013-08-15T18:40:17Z</dcterms:created>
  <dcterms:modified xsi:type="dcterms:W3CDTF">2016-11-22T15:41:49Z</dcterms:modified>
</cp:coreProperties>
</file>