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72" r:id="rId3"/>
    <p:sldId id="260" r:id="rId4"/>
    <p:sldId id="273" r:id="rId5"/>
    <p:sldId id="284" r:id="rId6"/>
    <p:sldId id="283" r:id="rId7"/>
    <p:sldId id="265" r:id="rId8"/>
    <p:sldId id="261" r:id="rId9"/>
    <p:sldId id="262" r:id="rId10"/>
    <p:sldId id="263" r:id="rId11"/>
    <p:sldId id="274" r:id="rId12"/>
    <p:sldId id="280" r:id="rId13"/>
    <p:sldId id="279" r:id="rId14"/>
    <p:sldId id="295" r:id="rId15"/>
    <p:sldId id="296" r:id="rId16"/>
    <p:sldId id="297" r:id="rId17"/>
    <p:sldId id="298" r:id="rId18"/>
    <p:sldId id="293" r:id="rId19"/>
    <p:sldId id="294" r:id="rId20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E8CBA1C2-7C2B-4CD4-B43D-035C6445DCFA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9E0F79D4-4F45-4A3A-B171-929851F901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8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EEFA6B5-978F-415C-BBFC-56B953739C6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5548DF-D332-4EB9-A0B6-9437FD7090D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A6B5-978F-415C-BBFC-56B953739C6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548DF-D332-4EB9-A0B6-9437FD7090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EEFA6B5-978F-415C-BBFC-56B953739C6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35548DF-D332-4EB9-A0B6-9437FD7090D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A6B5-978F-415C-BBFC-56B953739C6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5548DF-D332-4EB9-A0B6-9437FD7090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A6B5-978F-415C-BBFC-56B953739C6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35548DF-D332-4EB9-A0B6-9437FD7090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EFA6B5-978F-415C-BBFC-56B953739C6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5548DF-D332-4EB9-A0B6-9437FD7090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EFA6B5-978F-415C-BBFC-56B953739C6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5548DF-D332-4EB9-A0B6-9437FD7090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A6B5-978F-415C-BBFC-56B953739C6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5548DF-D332-4EB9-A0B6-9437FD7090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A6B5-978F-415C-BBFC-56B953739C6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5548DF-D332-4EB9-A0B6-9437FD7090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A6B5-978F-415C-BBFC-56B953739C6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5548DF-D332-4EB9-A0B6-9437FD7090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EEFA6B5-978F-415C-BBFC-56B953739C6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35548DF-D332-4EB9-A0B6-9437FD7090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EFA6B5-978F-415C-BBFC-56B953739C6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5548DF-D332-4EB9-A0B6-9437FD7090D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Medicaid in Erie County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Analysis of Statistical Data for the Period January 1, 2011 through June 30,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2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Selected 2015 Annual Poverty Guidelines &amp; Medicaid Expansion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5825341"/>
              </p:ext>
            </p:extLst>
          </p:nvPr>
        </p:nvGraphicFramePr>
        <p:xfrm>
          <a:off x="612775" y="1600200"/>
          <a:ext cx="8153400" cy="222504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Family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11,770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14,124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15,654.10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17,655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23,540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15,930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19,116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21,186.90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23,895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31,860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20,090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24,108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26,719.70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30,135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40,180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24,250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29,100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32,252.50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36,375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48,500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28,410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34,092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37,785.00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42,615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56,820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8862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New York State, the Minimum Wage is $8.75 per hour as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1, 2015, leading to an annual minimum wage of about $17,500.00.  </a:t>
            </a:r>
          </a:p>
          <a:p>
            <a:pPr algn="just"/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Under the ACA Medicaid expansion, a family of 2 adults and 2 children, with both adults working at minimum wage, absent any special circumstances or additional income, would NOT qualify for Medicaid.  ($35,000.00 in income.)</a:t>
            </a:r>
          </a:p>
          <a:p>
            <a:pPr algn="just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above family would be able to purchase insurance through the NYS Health Plan Marketplace.  </a:t>
            </a:r>
          </a:p>
          <a:p>
            <a:pPr algn="just"/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2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Medicaid Costs for </a:t>
            </a:r>
            <a:r>
              <a:rPr lang="en-US" dirty="0" smtClean="0"/>
              <a:t>2013 </a:t>
            </a:r>
            <a:r>
              <a:rPr lang="en-US" dirty="0"/>
              <a:t>- </a:t>
            </a:r>
            <a:r>
              <a:rPr lang="en-US" dirty="0" smtClean="0"/>
              <a:t>2015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7534774"/>
              </p:ext>
            </p:extLst>
          </p:nvPr>
        </p:nvGraphicFramePr>
        <p:xfrm>
          <a:off x="609600" y="1981200"/>
          <a:ext cx="8153400" cy="377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209800"/>
                <a:gridCol w="2057400"/>
                <a:gridCol w="1828800"/>
              </a:tblGrid>
              <a:tr h="482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2015#</a:t>
                      </a:r>
                      <a:endParaRPr lang="en-US" dirty="0"/>
                    </a:p>
                  </a:txBody>
                  <a:tcPr/>
                </a:tc>
              </a:tr>
              <a:tr h="482366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Medicaid Costs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$1,485,449,115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$1,625,852,244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$896,559,568</a:t>
                      </a:r>
                      <a:endParaRPr lang="en-US" sz="2000" b="0" dirty="0"/>
                    </a:p>
                  </a:txBody>
                  <a:tcPr/>
                </a:tc>
              </a:tr>
              <a:tr h="832576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Erie County’s Portion of Medicaid Costs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$217,880,408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$211,425,799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$203,276,191</a:t>
                      </a:r>
                      <a:endParaRPr lang="en-US" sz="2000" dirty="0"/>
                    </a:p>
                  </a:txBody>
                  <a:tcPr/>
                </a:tc>
              </a:tr>
              <a:tr h="1784092">
                <a:tc gridSpan="4">
                  <a:txBody>
                    <a:bodyPr/>
                    <a:lstStyle/>
                    <a:p>
                      <a:pPr algn="just"/>
                      <a:r>
                        <a:rPr lang="en-US" sz="2000" b="1" dirty="0" smtClean="0"/>
                        <a:t>The County’s final 2015 Medicaid cost is expected to be $8.1 million less than 2014.  </a:t>
                      </a:r>
                    </a:p>
                    <a:p>
                      <a:pPr algn="just"/>
                      <a:endParaRPr lang="en-US" sz="1050" b="0" dirty="0" smtClean="0"/>
                    </a:p>
                    <a:p>
                      <a:pPr algn="just"/>
                      <a:r>
                        <a:rPr lang="en-US" sz="1050" b="0" dirty="0" smtClean="0"/>
                        <a:t>* The Medicaid Cost data for 2014 is subject to change.</a:t>
                      </a:r>
                    </a:p>
                    <a:p>
                      <a:pPr algn="just"/>
                      <a:endParaRPr lang="en-US" sz="1050" b="0" dirty="0" smtClean="0"/>
                    </a:p>
                    <a:p>
                      <a:pPr algn="just"/>
                      <a:r>
                        <a:rPr lang="en-US" sz="1050" b="0" dirty="0" smtClean="0"/>
                        <a:t># “Medicaid Costs” are for the period of January 1, 2015 through June 30,</a:t>
                      </a:r>
                      <a:r>
                        <a:rPr lang="en-US" sz="1050" b="0" baseline="0" dirty="0" smtClean="0"/>
                        <a:t> 2015. “Erie County’s Portion of Medicaid Costs” are projected for the entire Fiscal year 2015</a:t>
                      </a:r>
                      <a:r>
                        <a:rPr lang="en-US" sz="1050" b="0" dirty="0" smtClean="0"/>
                        <a:t>.</a:t>
                      </a:r>
                    </a:p>
                    <a:p>
                      <a:pPr algn="ctr"/>
                      <a:endParaRPr lang="en-US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6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Clients by Year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68667394"/>
              </p:ext>
            </p:extLst>
          </p:nvPr>
        </p:nvGraphicFramePr>
        <p:xfrm>
          <a:off x="685800" y="1905000"/>
          <a:ext cx="7620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981200"/>
                <a:gridCol w="1905000"/>
                <a:gridCol w="19050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2015*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221,745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230,748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258,819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252,624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7127" y="3048000"/>
            <a:ext cx="7467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number of persons on Medicaid in Erie County has been and continues to grow at an average rate of more than four percent (4%) per year.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With the increase in Medicaid clients due to the ACA,  2014 Medicaid clients have exceeded 28% of Erie County’s population 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60960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* 2015 Data covers the period of January 1, 2015 through June 30, 2015.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9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2015 Medicaid Cost and Client Summary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76981359"/>
              </p:ext>
            </p:extLst>
          </p:nvPr>
        </p:nvGraphicFramePr>
        <p:xfrm>
          <a:off x="609600" y="1905000"/>
          <a:ext cx="8001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1524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Race/Ethnicity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Medicaid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Clients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Medicaid Cost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White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121,313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$513,493,591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Black/African American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73,780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$232,993,499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Hispanic/Latino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23,224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$67,405,783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Asian/Pacific Islander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12,631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$28,895,369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American Indian/Alaskan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Native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$5,519,422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Not Available/More</a:t>
                      </a:r>
                      <a:r>
                        <a:rPr lang="en-US" sz="20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Than One Race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19,849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$48,251,905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252,624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$896,559,569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4999111"/>
            <a:ext cx="807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 2015 data is for the period January 1, 2015  through June 30, 2015, and is incomplete.  All Medicaid clients self-identify for race and ethnicity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715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There are more Whites on Medicaid in 2015 than Black/African American, Hispanic/Latino and Asian/Pacific Islander persons combined.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792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2015 Medicaid Summary by Age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65909948"/>
              </p:ext>
            </p:extLst>
          </p:nvPr>
        </p:nvGraphicFramePr>
        <p:xfrm>
          <a:off x="609600" y="1905000"/>
          <a:ext cx="8001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1524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Group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Medicaid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Clients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Medicaid Cost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 Years of Age and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Older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21,843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$148,969,159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21 – 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134,377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$575,014,828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0 to 20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96,444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$172,575,582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252,624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$896,559,569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962400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 2015 data is for the period January 1, 2015  through June 30, 2015, and is incomplete.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1054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More than one-third of the individuals on Medicaid are under the age of 21. 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54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Medicaid Drugs in Erie County with the Most Filed Prescriptions – 2015*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Hydrocodone-Acetaminophen: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Treats moderate to severe pain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Ibuprofen: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 the counter pain reliever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Omeprazole: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Treats acid reflux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Lisinopril: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Treats high blood pressure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Ventolin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HFA: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Treats asthma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allergies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Atorvastatin Calcium: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Treats elevated cholesterol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Metaformin HCL: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Treatment for type two diabetes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Amlodipine Besylate: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Treats high blood pressure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Levothyroxine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Sodium: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Treats thyroid deficiency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Amoxicillin: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Antibiotic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Gabapentin: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Anti-epileptic medication / pain treatment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Aspirin: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 the counter pain reliever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61722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* 2015 Data covers the period of January 1, 2015 through June 30, 2015.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2014 Medicaid Clients by Race and Average Income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6172200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US Census considers Hispanic to be an ethnicity and not a race.  Hispanics may be of any race.  Please see http://www.census.gov.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51054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 monthly income of $996.81 equates to an annual income of $11,961.72, just above the Federal Poverty Guideline of $11,670 in 2014.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4366756"/>
              </p:ext>
            </p:extLst>
          </p:nvPr>
        </p:nvGraphicFramePr>
        <p:xfrm>
          <a:off x="647700" y="1676400"/>
          <a:ext cx="8001000" cy="3093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1524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Race/Ethnicity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Medicaid Clients in Our Study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Average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Monthly 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White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38,930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$1,031.24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Black/African American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24,938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955.23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Hispanic/Latino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6,376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939.56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Asian/Pacific Islander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1,149.43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American Indian/Alaskan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Native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978.23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Not Available/More</a:t>
                      </a:r>
                      <a:r>
                        <a:rPr lang="en-US" sz="20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Than One Race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7,822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950.31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81,565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$996.81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535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2014 Top Five Sources of Income for Medicaid Clients in our Study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5835525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 total is provided for the number of clients because clients can be counted multiple times. 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47700" y="4659328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About 40% of the persons in our study group have earned income (W-2 or a 1099).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4599325"/>
              </p:ext>
            </p:extLst>
          </p:nvPr>
        </p:nvGraphicFramePr>
        <p:xfrm>
          <a:off x="647700" y="1676400"/>
          <a:ext cx="8001000" cy="2722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1524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Top Five Kinds Of 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Monthly Average 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Number of Clients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Salaries and Wages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$1,106.00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30,058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SSI Benefits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23,396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SS Disability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825.00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Child Support Payments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5,863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SS Retirement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778.00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Monthly Average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Income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$996.81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N/A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524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Total number of County residents on Medicaid has risen due to the ACA, with more than 28% of residents’ health insurance now being provided by Medicaid.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than 1/3 of all persons on Medicaid are children (Persons under the age of 21).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more Whites on Medicaid than Blacks/African-American, Hispanic/Latino and Asian/Pacific Islander clients combined.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Erie County’s portion of Medicaid has dropped by more than $8.1 million from 2014.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749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Hydrocodone-Acetaminophen remains the most prescribed drug in Erie County, and has been since 2008.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Medicaid clients in our study group, the average month income was $996.81.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About 40% of the persons in our study group have earned income (a W2 or a 1099).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It is a myth that Medicaid clients don’t work.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645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Joint Federal – State health insurance program that assists persons with low income and limited resources.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County governments administer Medicaid and pay a portion of Medicaid costs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due to these various funding adjustments and also due to the State’s “Medicaid Cap” process, the Erie County share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total Medicaid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expense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ranges from 13% to 15%.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County’s annual expense for Medicaid-MMIS is still the single-largest appropriation account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Erie County’s operating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budget.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8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Medicaid Mandatory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51420459"/>
              </p:ext>
            </p:extLst>
          </p:nvPr>
        </p:nvGraphicFramePr>
        <p:xfrm>
          <a:off x="612774" y="1600201"/>
          <a:ext cx="8378826" cy="4574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8826"/>
              </a:tblGrid>
              <a:tr h="1191505">
                <a:tc>
                  <a:txBody>
                    <a:bodyPr/>
                    <a:lstStyle/>
                    <a:p>
                      <a:r>
                        <a:rPr lang="en-US" dirty="0" smtClean="0"/>
                        <a:t>Mandatory</a:t>
                      </a:r>
                      <a:r>
                        <a:rPr lang="en-US" baseline="0" dirty="0" smtClean="0"/>
                        <a:t> Services: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States Must Cover</a:t>
                      </a:r>
                      <a:endParaRPr lang="en-US" dirty="0"/>
                    </a:p>
                  </a:txBody>
                  <a:tcPr/>
                </a:tc>
              </a:tr>
              <a:tr h="25422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Inpatient and outpatient hospital services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Physician, midwife and certified nurse practitioner services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Laboratory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x-ray services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Nursing home and home health care for individuals over the age of 21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Early and periodic screening, diagnosis, and treatment (EPSDT) for children under 21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Family planning services and supplies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Rural health care/federally qualified health center services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18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Medicaid Optional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5284661"/>
              </p:ext>
            </p:extLst>
          </p:nvPr>
        </p:nvGraphicFramePr>
        <p:xfrm>
          <a:off x="612774" y="1600200"/>
          <a:ext cx="830262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26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Optional Services: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States May Cover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Diagnostic, screening, preventive, rehabilitative services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Clinical services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Intermediate care facilities for the mentally retarded (ICFs/MR)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Prescribed drugs and prosthetic devices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Optometrist services and eyeglasses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Nursing facility services for children under age 21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Transportation services (may be covered, must be assured)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Physical and occupational therapy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Home and community-based care to certain persons with chronic impairments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Dental services (for adults)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New York State covers nearly all the</a:t>
                      </a:r>
                      <a:r>
                        <a:rPr lang="en-US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optional services for Medicaid.</a:t>
                      </a:r>
                      <a:endParaRPr lang="en-US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5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New York State Medicaid Data Warehouse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Contains </a:t>
            </a: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</a:rPr>
              <a:t>the individual transaction records for all Medicaid transactions in New York State </a:t>
            </a:r>
            <a:endParaRPr lang="en-US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Database </a:t>
            </a: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</a:rPr>
              <a:t>is covered by the legal and regulatory provisions of the Health Insurance Portability and Accountability Act (“HIPAA</a:t>
            </a: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”). However, </a:t>
            </a: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</a:rPr>
              <a:t>amalgamations of data are </a:t>
            </a: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allowed.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MIG Team has access to the data for Erie County. Other County personnel have access to selected portions. This access allows the MIG Team to better focus audit work.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6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Erie County’s Medicaid Inspector General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Audits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completed or is in the process of completing 23 audits reviewing more than $80 million in Medicaid transactions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Works on a variety of projects and cooperate with NYS OMIG and law enforcement agencies.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employees and is funded through the State under a 2012 agreement.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Federal Medical Assistance Percentage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Federal Medical Assistance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Percentage (FMAP) is the federal share of Medicaid costs.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FMAP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calculated annually using a formula set forth in federal statute.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FMAP for New York State for the federal government’s last fiscal year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50%.  New York State shares the lowest FMAP percentage in the nation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fifteen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other states.  The highest FMAP percentage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73%.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8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Revised FMAP under the 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Patient Protection and Affordable Care Act (ACA) creates a new national Medicaid minimum eligibility level: the “Medicaid Expansion.”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Income eligibility: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family of four generally qualified with an income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$32,252.50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less per year.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New York State, two adults working 40 hours per week for 50 weeks a year at the Minimum Wage make $35,000 annually.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Applying for Medicaid in Erie County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Pregnant women, children, disabled persons and others may be eligible for Medicaid if they have a higher income, under certain circumstances.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Medicaid can and does cover some costs retroactively, if a person would have been eligible had they applied earlier.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Coverage generally stops at the end of the month in which a person no longer meets eligibility requirements.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11464</TotalTime>
  <Words>1556</Words>
  <Application>Microsoft Office PowerPoint</Application>
  <PresentationFormat>On-screen Show (4:3)</PresentationFormat>
  <Paragraphs>246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Medicaid in Erie County</vt:lpstr>
      <vt:lpstr>Medicaid</vt:lpstr>
      <vt:lpstr>Medicaid Mandatory Services</vt:lpstr>
      <vt:lpstr>Medicaid Optional Services</vt:lpstr>
      <vt:lpstr>New York State Medicaid Data Warehouse</vt:lpstr>
      <vt:lpstr>Erie County’s Medicaid Inspector General</vt:lpstr>
      <vt:lpstr>Federal Medical Assistance Percentage</vt:lpstr>
      <vt:lpstr>Revised FMAP under the ACA</vt:lpstr>
      <vt:lpstr>Applying for Medicaid in Erie County</vt:lpstr>
      <vt:lpstr>Selected 2015 Annual Poverty Guidelines &amp; Medicaid Expansion</vt:lpstr>
      <vt:lpstr>Medicaid Costs for 2013 - 2015</vt:lpstr>
      <vt:lpstr>Medicaid Clients by Year</vt:lpstr>
      <vt:lpstr>2015 Medicaid Cost and Client Summary</vt:lpstr>
      <vt:lpstr>2015 Medicaid Summary by Age</vt:lpstr>
      <vt:lpstr>Medicaid Drugs in Erie County with the Most Filed Prescriptions – 2015*</vt:lpstr>
      <vt:lpstr>2014 Medicaid Clients by Race and Average Income</vt:lpstr>
      <vt:lpstr>2014 Top Five Sources of Income for Medicaid Clients in our Study</vt:lpstr>
      <vt:lpstr>Summary and Conclusions</vt:lpstr>
      <vt:lpstr>Summary and Conclusions</vt:lpstr>
    </vt:vector>
  </TitlesOfParts>
  <Company>County of Erie, New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Michael Szukala</cp:lastModifiedBy>
  <cp:revision>94</cp:revision>
  <cp:lastPrinted>2014-11-05T16:50:22Z</cp:lastPrinted>
  <dcterms:created xsi:type="dcterms:W3CDTF">2013-08-15T18:40:17Z</dcterms:created>
  <dcterms:modified xsi:type="dcterms:W3CDTF">2015-11-10T15:11:06Z</dcterms:modified>
</cp:coreProperties>
</file>