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2" r:id="rId3"/>
    <p:sldId id="278" r:id="rId4"/>
    <p:sldId id="271" r:id="rId5"/>
    <p:sldId id="273" r:id="rId6"/>
    <p:sldId id="274" r:id="rId7"/>
    <p:sldId id="275" r:id="rId8"/>
    <p:sldId id="276" r:id="rId9"/>
    <p:sldId id="272" r:id="rId10"/>
    <p:sldId id="259" r:id="rId11"/>
    <p:sldId id="267" r:id="rId12"/>
    <p:sldId id="264" r:id="rId13"/>
    <p:sldId id="265" r:id="rId14"/>
    <p:sldId id="258" r:id="rId15"/>
    <p:sldId id="266" r:id="rId16"/>
    <p:sldId id="263" r:id="rId17"/>
    <p:sldId id="270" r:id="rId18"/>
    <p:sldId id="277" r:id="rId19"/>
  </p:sldIdLst>
  <p:sldSz cx="9144000" cy="6858000" type="screen4x3"/>
  <p:notesSz cx="69850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50" y="-84"/>
      </p:cViewPr>
      <p:guideLst>
        <p:guide orient="horz" pos="2160"/>
        <p:guide pos="2880"/>
      </p:guideLst>
    </p:cSldViewPr>
  </p:slideViewPr>
  <p:notesTextViewPr>
    <p:cViewPr>
      <p:scale>
        <a:sx n="1" d="1"/>
        <a:sy n="1" d="1"/>
      </p:scale>
      <p:origin x="0" y="0"/>
    </p:cViewPr>
  </p:notesTextViewPr>
  <p:notesViewPr>
    <p:cSldViewPr>
      <p:cViewPr varScale="1">
        <p:scale>
          <a:sx n="69" d="100"/>
          <a:sy n="69" d="100"/>
        </p:scale>
        <p:origin x="-2748" y="-96"/>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3550"/>
          </a:xfrm>
          <a:prstGeom prst="rect">
            <a:avLst/>
          </a:prstGeom>
        </p:spPr>
        <p:txBody>
          <a:bodyPr vert="horz" lIns="92885" tIns="46442" rIns="92885" bIns="46442" rtlCol="0"/>
          <a:lstStyle>
            <a:lvl1pPr algn="l">
              <a:defRPr sz="1200"/>
            </a:lvl1pPr>
          </a:lstStyle>
          <a:p>
            <a:endParaRPr lang="en-US" dirty="0"/>
          </a:p>
        </p:txBody>
      </p:sp>
      <p:sp>
        <p:nvSpPr>
          <p:cNvPr id="3" name="Date Placeholder 2"/>
          <p:cNvSpPr>
            <a:spLocks noGrp="1"/>
          </p:cNvSpPr>
          <p:nvPr>
            <p:ph type="dt" idx="1"/>
          </p:nvPr>
        </p:nvSpPr>
        <p:spPr>
          <a:xfrm>
            <a:off x="3956550" y="0"/>
            <a:ext cx="3026833" cy="463550"/>
          </a:xfrm>
          <a:prstGeom prst="rect">
            <a:avLst/>
          </a:prstGeom>
        </p:spPr>
        <p:txBody>
          <a:bodyPr vert="horz" lIns="92885" tIns="46442" rIns="92885" bIns="46442" rtlCol="0"/>
          <a:lstStyle>
            <a:lvl1pPr algn="r">
              <a:defRPr sz="1200"/>
            </a:lvl1pPr>
          </a:lstStyle>
          <a:p>
            <a:fld id="{F545E7F1-FFF8-49BB-9F12-23AB037E2EB0}" type="datetimeFigureOut">
              <a:rPr lang="en-US" smtClean="0"/>
              <a:t>8/22/2017</a:t>
            </a:fld>
            <a:endParaRPr lang="en-US" dirty="0"/>
          </a:p>
        </p:txBody>
      </p:sp>
      <p:sp>
        <p:nvSpPr>
          <p:cNvPr id="4" name="Slide Image Placeholder 3"/>
          <p:cNvSpPr>
            <a:spLocks noGrp="1" noRot="1" noChangeAspect="1"/>
          </p:cNvSpPr>
          <p:nvPr>
            <p:ph type="sldImg" idx="2"/>
          </p:nvPr>
        </p:nvSpPr>
        <p:spPr>
          <a:xfrm>
            <a:off x="1174750" y="695325"/>
            <a:ext cx="4635500" cy="3476625"/>
          </a:xfrm>
          <a:prstGeom prst="rect">
            <a:avLst/>
          </a:prstGeom>
          <a:noFill/>
          <a:ln w="12700">
            <a:solidFill>
              <a:prstClr val="black"/>
            </a:solidFill>
          </a:ln>
        </p:spPr>
        <p:txBody>
          <a:bodyPr vert="horz" lIns="92885" tIns="46442" rIns="92885" bIns="46442" rtlCol="0" anchor="ctr"/>
          <a:lstStyle/>
          <a:p>
            <a:endParaRPr lang="en-US" dirty="0"/>
          </a:p>
        </p:txBody>
      </p:sp>
      <p:sp>
        <p:nvSpPr>
          <p:cNvPr id="5" name="Notes Placeholder 4"/>
          <p:cNvSpPr>
            <a:spLocks noGrp="1"/>
          </p:cNvSpPr>
          <p:nvPr>
            <p:ph type="body" sz="quarter" idx="3"/>
          </p:nvPr>
        </p:nvSpPr>
        <p:spPr>
          <a:xfrm>
            <a:off x="698500" y="4403725"/>
            <a:ext cx="5588000" cy="4171950"/>
          </a:xfrm>
          <a:prstGeom prst="rect">
            <a:avLst/>
          </a:prstGeom>
        </p:spPr>
        <p:txBody>
          <a:bodyPr vert="horz" lIns="92885" tIns="46442" rIns="92885" bIns="4644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05841"/>
            <a:ext cx="3026833" cy="463550"/>
          </a:xfrm>
          <a:prstGeom prst="rect">
            <a:avLst/>
          </a:prstGeom>
        </p:spPr>
        <p:txBody>
          <a:bodyPr vert="horz" lIns="92885" tIns="46442" rIns="92885" bIns="4644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05841"/>
            <a:ext cx="3026833" cy="463550"/>
          </a:xfrm>
          <a:prstGeom prst="rect">
            <a:avLst/>
          </a:prstGeom>
        </p:spPr>
        <p:txBody>
          <a:bodyPr vert="horz" lIns="92885" tIns="46442" rIns="92885" bIns="46442" rtlCol="0" anchor="b"/>
          <a:lstStyle>
            <a:lvl1pPr algn="r">
              <a:defRPr sz="1200"/>
            </a:lvl1pPr>
          </a:lstStyle>
          <a:p>
            <a:fld id="{032D5607-7FF8-427E-90F0-D58E8FDF6658}" type="slidenum">
              <a:rPr lang="en-US" smtClean="0"/>
              <a:t>‹#›</a:t>
            </a:fld>
            <a:endParaRPr lang="en-US" dirty="0"/>
          </a:p>
        </p:txBody>
      </p:sp>
    </p:spTree>
    <p:extLst>
      <p:ext uri="{BB962C8B-B14F-4D97-AF65-F5344CB8AC3E}">
        <p14:creationId xmlns:p14="http://schemas.microsoft.com/office/powerpoint/2010/main" val="4126401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Times New Roman" panose="02020603050405020304" pitchFamily="18" charset="0"/>
                <a:cs typeface="Times New Roman" panose="02020603050405020304" pitchFamily="18" charset="0"/>
              </a:rPr>
              <a:t>My name is Mike Szukala</a:t>
            </a:r>
          </a:p>
          <a:p>
            <a:r>
              <a:rPr lang="en-US" sz="1400" dirty="0" smtClean="0">
                <a:latin typeface="Times New Roman" panose="02020603050405020304" pitchFamily="18" charset="0"/>
                <a:cs typeface="Times New Roman" panose="02020603050405020304" pitchFamily="18" charset="0"/>
              </a:rPr>
              <a:t>Medicaid Inspector General for Erie County</a:t>
            </a:r>
          </a:p>
          <a:p>
            <a:r>
              <a:rPr lang="en-US" sz="1400" dirty="0" smtClean="0">
                <a:latin typeface="Times New Roman" panose="02020603050405020304" pitchFamily="18" charset="0"/>
                <a:cs typeface="Times New Roman" panose="02020603050405020304" pitchFamily="18" charset="0"/>
              </a:rPr>
              <a:t>All slides are available on the Erie County website</a:t>
            </a:r>
            <a:endParaRPr lang="en-US" sz="1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32D5607-7FF8-427E-90F0-D58E8FDF6658}" type="slidenum">
              <a:rPr lang="en-US" smtClean="0"/>
              <a:t>1</a:t>
            </a:fld>
            <a:endParaRPr lang="en-US" dirty="0"/>
          </a:p>
        </p:txBody>
      </p:sp>
    </p:spTree>
    <p:extLst>
      <p:ext uri="{BB962C8B-B14F-4D97-AF65-F5344CB8AC3E}">
        <p14:creationId xmlns:p14="http://schemas.microsoft.com/office/powerpoint/2010/main" val="33222224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latin typeface="Times New Roman" panose="02020603050405020304" pitchFamily="18" charset="0"/>
                <a:cs typeface="Times New Roman" panose="02020603050405020304" pitchFamily="18" charset="0"/>
              </a:rPr>
              <a:t>The amount spent on Medicaid in Erie County has steadily </a:t>
            </a:r>
            <a:r>
              <a:rPr lang="en-US" sz="1600" dirty="0" smtClean="0">
                <a:latin typeface="Times New Roman" panose="02020603050405020304" pitchFamily="18" charset="0"/>
                <a:cs typeface="Times New Roman" panose="02020603050405020304" pitchFamily="18" charset="0"/>
              </a:rPr>
              <a:t>increased. </a:t>
            </a:r>
          </a:p>
          <a:p>
            <a:endParaRPr lang="en-US" sz="1600" dirty="0" smtClean="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I fully expect that by the end of 2017, Medicaid will spend more than 2 Billion dollars within Erie County alone.</a:t>
            </a:r>
          </a:p>
          <a:p>
            <a:endParaRPr lang="en-US" sz="1600" dirty="0" smtClean="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Note that about 31% of Erie County’s population is on some form of Medicaid.  This not the same as being at or below the Federal Poverty Level.    </a:t>
            </a:r>
            <a:endParaRPr lang="en-US" sz="1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32D5607-7FF8-427E-90F0-D58E8FDF6658}" type="slidenum">
              <a:rPr lang="en-US" smtClean="0"/>
              <a:t>10</a:t>
            </a:fld>
            <a:endParaRPr lang="en-US" dirty="0"/>
          </a:p>
        </p:txBody>
      </p:sp>
    </p:spTree>
    <p:extLst>
      <p:ext uri="{BB962C8B-B14F-4D97-AF65-F5344CB8AC3E}">
        <p14:creationId xmlns:p14="http://schemas.microsoft.com/office/powerpoint/2010/main" val="32460734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latin typeface="Times New Roman" panose="02020603050405020304" pitchFamily="18" charset="0"/>
                <a:cs typeface="Times New Roman" panose="02020603050405020304" pitchFamily="18" charset="0"/>
              </a:rPr>
              <a:t>This shows the steady growth of persons on Medicaid.  </a:t>
            </a:r>
          </a:p>
          <a:p>
            <a:endParaRPr lang="en-US" sz="1600" dirty="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Note that there are almost as many people on Medicaid in the age group 0-20 (100,783) as there are in the age group 21-64 (137,545).</a:t>
            </a:r>
          </a:p>
          <a:p>
            <a:endParaRPr lang="en-US" sz="1600" dirty="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Since 2008, the fastest growing group on Medicaid has been those age 20 or less.</a:t>
            </a:r>
          </a:p>
          <a:p>
            <a:endParaRPr lang="en-US" sz="1600" dirty="0" smtClean="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The ethnic group with the largest growth (in actual clients) has been White.  From 2008 through 2016 Whites have grown on Medicaid by over 43 thousand persons.  That’s more than Blacks, Latinos and Asians combined.     </a:t>
            </a:r>
            <a:endParaRPr lang="en-US" sz="1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32D5607-7FF8-427E-90F0-D58E8FDF6658}" type="slidenum">
              <a:rPr lang="en-US" smtClean="0"/>
              <a:t>11</a:t>
            </a:fld>
            <a:endParaRPr lang="en-US" dirty="0"/>
          </a:p>
        </p:txBody>
      </p:sp>
    </p:spTree>
    <p:extLst>
      <p:ext uri="{BB962C8B-B14F-4D97-AF65-F5344CB8AC3E}">
        <p14:creationId xmlns:p14="http://schemas.microsoft.com/office/powerpoint/2010/main" val="1109033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latin typeface="Times New Roman" panose="02020603050405020304" pitchFamily="18" charset="0"/>
                <a:cs typeface="Times New Roman" panose="02020603050405020304" pitchFamily="18" charset="0"/>
              </a:rPr>
              <a:t>The map (behind me) shows where the Medicaid clients in Erie County reside.  The red areas are the areas with the most Medicaid clients.  </a:t>
            </a:r>
          </a:p>
          <a:p>
            <a:endParaRPr lang="en-US" sz="1600" dirty="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About 50% of the Medicaid clients in Erie County reside in the areas colored red on the map.</a:t>
            </a:r>
          </a:p>
          <a:p>
            <a:endParaRPr lang="en-US" sz="1600" dirty="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Please not that NONE of the map is blank.  Medicaid clients reside in every zip code.  </a:t>
            </a:r>
            <a:endParaRPr lang="en-US" sz="1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32D5607-7FF8-427E-90F0-D58E8FDF6658}" type="slidenum">
              <a:rPr lang="en-US" smtClean="0"/>
              <a:t>12</a:t>
            </a:fld>
            <a:endParaRPr lang="en-US" dirty="0"/>
          </a:p>
        </p:txBody>
      </p:sp>
    </p:spTree>
    <p:extLst>
      <p:ext uri="{BB962C8B-B14F-4D97-AF65-F5344CB8AC3E}">
        <p14:creationId xmlns:p14="http://schemas.microsoft.com/office/powerpoint/2010/main" val="23746726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smtClean="0"/>
              <a:t>The Map!</a:t>
            </a:r>
            <a:endParaRPr lang="en-US" dirty="0"/>
          </a:p>
        </p:txBody>
      </p:sp>
      <p:sp>
        <p:nvSpPr>
          <p:cNvPr id="4" name="Slide Number Placeholder 3"/>
          <p:cNvSpPr>
            <a:spLocks noGrp="1"/>
          </p:cNvSpPr>
          <p:nvPr>
            <p:ph type="sldNum" sz="quarter" idx="10"/>
          </p:nvPr>
        </p:nvSpPr>
        <p:spPr/>
        <p:txBody>
          <a:bodyPr/>
          <a:lstStyle/>
          <a:p>
            <a:fld id="{032D5607-7FF8-427E-90F0-D58E8FDF6658}" type="slidenum">
              <a:rPr lang="en-US" smtClean="0"/>
              <a:t>13</a:t>
            </a:fld>
            <a:endParaRPr lang="en-US"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6267" y="862013"/>
            <a:ext cx="2209295" cy="2859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93960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latin typeface="Times New Roman" panose="02020603050405020304" pitchFamily="18" charset="0"/>
                <a:cs typeface="Times New Roman" panose="02020603050405020304" pitchFamily="18" charset="0"/>
              </a:rPr>
              <a:t>The data used to assemble this presentation comes from the NYS Medicaid Data Warehouse.  This is the repository of all New York State Medicaid claims and payment data.  We only have access to that data from Erie County, however.  </a:t>
            </a:r>
          </a:p>
          <a:p>
            <a:endParaRPr lang="en-US" sz="1600" dirty="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My office uses this data to look for Medicaid payment issues.  However, the data does have a use beyond a financial purpose.  </a:t>
            </a:r>
          </a:p>
          <a:p>
            <a:endParaRPr lang="en-US" sz="1600" dirty="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The above anomaly is something we discovered.  Whites are using Medicaid more than other groups.  We have been struggling to determine why this is true. </a:t>
            </a:r>
            <a:endParaRPr lang="en-US" sz="1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32D5607-7FF8-427E-90F0-D58E8FDF6658}" type="slidenum">
              <a:rPr lang="en-US" smtClean="0"/>
              <a:t>14</a:t>
            </a:fld>
            <a:endParaRPr lang="en-US" dirty="0"/>
          </a:p>
        </p:txBody>
      </p:sp>
    </p:spTree>
    <p:extLst>
      <p:ext uri="{BB962C8B-B14F-4D97-AF65-F5344CB8AC3E}">
        <p14:creationId xmlns:p14="http://schemas.microsoft.com/office/powerpoint/2010/main" val="9318061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latin typeface="Times New Roman" panose="02020603050405020304" pitchFamily="18" charset="0"/>
                <a:cs typeface="Times New Roman" panose="02020603050405020304" pitchFamily="18" charset="0"/>
              </a:rPr>
              <a:t>Zip code 14202 (the zip code you are in right now) has the greatest difference in usage between Whites and Blacks.  The difference is significant.</a:t>
            </a:r>
          </a:p>
          <a:p>
            <a:endParaRPr lang="en-US" sz="1600" dirty="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Conversely, 14227 (a zip code in Cheektowaga) is the only large population zip code (Red/Orange) where Blacks use Medicaid more than Whites.  </a:t>
            </a:r>
          </a:p>
          <a:p>
            <a:endParaRPr lang="en-US" sz="1600" dirty="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We thought that by looking at the illnesses treated by population, there might be a clue.  At this time, we can discern no pattern.</a:t>
            </a:r>
          </a:p>
          <a:p>
            <a:endParaRPr lang="en-US" sz="1600" dirty="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Medicaid classifies illnesses by ICD code.  International Classification of Disease codes were established by the World Health Organization.  They allow illnesses to be compared worldwide, and also by locality.            </a:t>
            </a:r>
            <a:endParaRPr lang="en-US" sz="1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32D5607-7FF8-427E-90F0-D58E8FDF6658}" type="slidenum">
              <a:rPr lang="en-US" smtClean="0"/>
              <a:t>15</a:t>
            </a:fld>
            <a:endParaRPr lang="en-US" dirty="0"/>
          </a:p>
        </p:txBody>
      </p:sp>
    </p:spTree>
    <p:extLst>
      <p:ext uri="{BB962C8B-B14F-4D97-AF65-F5344CB8AC3E}">
        <p14:creationId xmlns:p14="http://schemas.microsoft.com/office/powerpoint/2010/main" val="1523663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32D5607-7FF8-427E-90F0-D58E8FDF6658}" type="slidenum">
              <a:rPr lang="en-US" smtClean="0"/>
              <a:t>16</a:t>
            </a:fld>
            <a:endParaRPr lang="en-US" dirty="0"/>
          </a:p>
        </p:txBody>
      </p:sp>
    </p:spTree>
    <p:extLst>
      <p:ext uri="{BB962C8B-B14F-4D97-AF65-F5344CB8AC3E}">
        <p14:creationId xmlns:p14="http://schemas.microsoft.com/office/powerpoint/2010/main" val="19097285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2D5607-7FF8-427E-90F0-D58E8FDF6658}" type="slidenum">
              <a:rPr lang="en-US" smtClean="0"/>
              <a:t>17</a:t>
            </a:fld>
            <a:endParaRPr lang="en-US" dirty="0"/>
          </a:p>
        </p:txBody>
      </p:sp>
    </p:spTree>
    <p:extLst>
      <p:ext uri="{BB962C8B-B14F-4D97-AF65-F5344CB8AC3E}">
        <p14:creationId xmlns:p14="http://schemas.microsoft.com/office/powerpoint/2010/main" val="11253643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2D5607-7FF8-427E-90F0-D58E8FDF6658}" type="slidenum">
              <a:rPr lang="en-US" smtClean="0"/>
              <a:t>18</a:t>
            </a:fld>
            <a:endParaRPr lang="en-US" dirty="0"/>
          </a:p>
        </p:txBody>
      </p:sp>
    </p:spTree>
    <p:extLst>
      <p:ext uri="{BB962C8B-B14F-4D97-AF65-F5344CB8AC3E}">
        <p14:creationId xmlns:p14="http://schemas.microsoft.com/office/powerpoint/2010/main" val="4154182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latin typeface="Times New Roman" panose="02020603050405020304" pitchFamily="18" charset="0"/>
                <a:cs typeface="Times New Roman" panose="02020603050405020304" pitchFamily="18" charset="0"/>
              </a:rPr>
              <a:t>Note that to qualify for Medicaid, you can qualify with income great than the poverty level.  </a:t>
            </a:r>
          </a:p>
          <a:p>
            <a:endParaRPr lang="en-US" sz="1600" dirty="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32D5607-7FF8-427E-90F0-D58E8FDF6658}" type="slidenum">
              <a:rPr lang="en-US" smtClean="0"/>
              <a:t>2</a:t>
            </a:fld>
            <a:endParaRPr lang="en-US" dirty="0"/>
          </a:p>
        </p:txBody>
      </p:sp>
    </p:spTree>
    <p:extLst>
      <p:ext uri="{BB962C8B-B14F-4D97-AF65-F5344CB8AC3E}">
        <p14:creationId xmlns:p14="http://schemas.microsoft.com/office/powerpoint/2010/main" val="2881924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2D5607-7FF8-427E-90F0-D58E8FDF6658}" type="slidenum">
              <a:rPr lang="en-US" smtClean="0"/>
              <a:t>3</a:t>
            </a:fld>
            <a:endParaRPr lang="en-US" dirty="0"/>
          </a:p>
        </p:txBody>
      </p:sp>
    </p:spTree>
    <p:extLst>
      <p:ext uri="{BB962C8B-B14F-4D97-AF65-F5344CB8AC3E}">
        <p14:creationId xmlns:p14="http://schemas.microsoft.com/office/powerpoint/2010/main" val="4235934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2D5607-7FF8-427E-90F0-D58E8FDF6658}" type="slidenum">
              <a:rPr lang="en-US" smtClean="0"/>
              <a:t>4</a:t>
            </a:fld>
            <a:endParaRPr lang="en-US" dirty="0"/>
          </a:p>
        </p:txBody>
      </p:sp>
    </p:spTree>
    <p:extLst>
      <p:ext uri="{BB962C8B-B14F-4D97-AF65-F5344CB8AC3E}">
        <p14:creationId xmlns:p14="http://schemas.microsoft.com/office/powerpoint/2010/main" val="511091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latin typeface="Times New Roman" panose="02020603050405020304" pitchFamily="18" charset="0"/>
                <a:cs typeface="Times New Roman" panose="02020603050405020304" pitchFamily="18" charset="0"/>
              </a:rPr>
              <a:t>More than one in five children under the age of five live in poverty in Erie County.</a:t>
            </a:r>
            <a:endParaRPr lang="en-US" sz="1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32D5607-7FF8-427E-90F0-D58E8FDF6658}" type="slidenum">
              <a:rPr lang="en-US" smtClean="0"/>
              <a:t>5</a:t>
            </a:fld>
            <a:endParaRPr lang="en-US" dirty="0"/>
          </a:p>
        </p:txBody>
      </p:sp>
    </p:spTree>
    <p:extLst>
      <p:ext uri="{BB962C8B-B14F-4D97-AF65-F5344CB8AC3E}">
        <p14:creationId xmlns:p14="http://schemas.microsoft.com/office/powerpoint/2010/main" val="308238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latin typeface="Times New Roman" panose="02020603050405020304" pitchFamily="18" charset="0"/>
                <a:cs typeface="Times New Roman" panose="02020603050405020304" pitchFamily="18" charset="0"/>
              </a:rPr>
              <a:t>Some groups have more than one of five individuals in poverty, some the ratio climes to more than one in three.</a:t>
            </a:r>
            <a:endParaRPr lang="en-US" sz="1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32D5607-7FF8-427E-90F0-D58E8FDF6658}" type="slidenum">
              <a:rPr lang="en-US" smtClean="0"/>
              <a:t>6</a:t>
            </a:fld>
            <a:endParaRPr lang="en-US" dirty="0"/>
          </a:p>
        </p:txBody>
      </p:sp>
    </p:spTree>
    <p:extLst>
      <p:ext uri="{BB962C8B-B14F-4D97-AF65-F5344CB8AC3E}">
        <p14:creationId xmlns:p14="http://schemas.microsoft.com/office/powerpoint/2010/main" val="3453668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latin typeface="Times New Roman" panose="02020603050405020304" pitchFamily="18" charset="0"/>
                <a:cs typeface="Times New Roman" panose="02020603050405020304" pitchFamily="18" charset="0"/>
              </a:rPr>
              <a:t>Significant that more than 200,000 persons in Erie County have an income ABOVE 500% of poverty level.  This is about $61,000 annually for an individual.</a:t>
            </a:r>
          </a:p>
          <a:p>
            <a:endParaRPr lang="en-US" sz="1600" dirty="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There are significant differences between the haves and have-nots here in Erie County.  </a:t>
            </a:r>
            <a:endParaRPr lang="en-US" sz="16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32D5607-7FF8-427E-90F0-D58E8FDF6658}" type="slidenum">
              <a:rPr lang="en-US" smtClean="0"/>
              <a:t>7</a:t>
            </a:fld>
            <a:endParaRPr lang="en-US" dirty="0"/>
          </a:p>
        </p:txBody>
      </p:sp>
    </p:spTree>
    <p:extLst>
      <p:ext uri="{BB962C8B-B14F-4D97-AF65-F5344CB8AC3E}">
        <p14:creationId xmlns:p14="http://schemas.microsoft.com/office/powerpoint/2010/main" val="1616303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2D5607-7FF8-427E-90F0-D58E8FDF6658}" type="slidenum">
              <a:rPr lang="en-US" smtClean="0"/>
              <a:t>8</a:t>
            </a:fld>
            <a:endParaRPr lang="en-US" dirty="0"/>
          </a:p>
        </p:txBody>
      </p:sp>
    </p:spTree>
    <p:extLst>
      <p:ext uri="{BB962C8B-B14F-4D97-AF65-F5344CB8AC3E}">
        <p14:creationId xmlns:p14="http://schemas.microsoft.com/office/powerpoint/2010/main" val="201830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32D5607-7FF8-427E-90F0-D58E8FDF6658}" type="slidenum">
              <a:rPr lang="en-US" smtClean="0"/>
              <a:t>9</a:t>
            </a:fld>
            <a:endParaRPr lang="en-US" dirty="0"/>
          </a:p>
        </p:txBody>
      </p:sp>
    </p:spTree>
    <p:extLst>
      <p:ext uri="{BB962C8B-B14F-4D97-AF65-F5344CB8AC3E}">
        <p14:creationId xmlns:p14="http://schemas.microsoft.com/office/powerpoint/2010/main" val="593252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C597C4-40B6-4630-B643-DB232CEA657F}" type="datetimeFigureOut">
              <a:rPr lang="en-US" smtClean="0"/>
              <a:t>8/22/2017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01DA6C-BB62-421C-8377-2908B160E67A}" type="slidenum">
              <a:rPr lang="en-US" smtClean="0"/>
              <a:t>‹#›</a:t>
            </a:fld>
            <a:endParaRPr lang="en-US" dirty="0"/>
          </a:p>
        </p:txBody>
      </p:sp>
    </p:spTree>
    <p:extLst>
      <p:ext uri="{BB962C8B-B14F-4D97-AF65-F5344CB8AC3E}">
        <p14:creationId xmlns:p14="http://schemas.microsoft.com/office/powerpoint/2010/main" val="2156543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C597C4-40B6-4630-B643-DB232CEA657F}" type="datetimeFigureOut">
              <a:rPr lang="en-US" smtClean="0"/>
              <a:t>8/22/2017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01DA6C-BB62-421C-8377-2908B160E67A}" type="slidenum">
              <a:rPr lang="en-US" smtClean="0"/>
              <a:t>‹#›</a:t>
            </a:fld>
            <a:endParaRPr lang="en-US" dirty="0"/>
          </a:p>
        </p:txBody>
      </p:sp>
    </p:spTree>
    <p:extLst>
      <p:ext uri="{BB962C8B-B14F-4D97-AF65-F5344CB8AC3E}">
        <p14:creationId xmlns:p14="http://schemas.microsoft.com/office/powerpoint/2010/main" val="1746822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C597C4-40B6-4630-B643-DB232CEA657F}" type="datetimeFigureOut">
              <a:rPr lang="en-US" smtClean="0"/>
              <a:t>8/22/2017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01DA6C-BB62-421C-8377-2908B160E67A}" type="slidenum">
              <a:rPr lang="en-US" smtClean="0"/>
              <a:t>‹#›</a:t>
            </a:fld>
            <a:endParaRPr lang="en-US" dirty="0"/>
          </a:p>
        </p:txBody>
      </p:sp>
    </p:spTree>
    <p:extLst>
      <p:ext uri="{BB962C8B-B14F-4D97-AF65-F5344CB8AC3E}">
        <p14:creationId xmlns:p14="http://schemas.microsoft.com/office/powerpoint/2010/main" val="332960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C597C4-40B6-4630-B643-DB232CEA657F}" type="datetimeFigureOut">
              <a:rPr lang="en-US" smtClean="0"/>
              <a:t>8/22/2017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01DA6C-BB62-421C-8377-2908B160E67A}" type="slidenum">
              <a:rPr lang="en-US" smtClean="0"/>
              <a:t>‹#›</a:t>
            </a:fld>
            <a:endParaRPr lang="en-US" dirty="0"/>
          </a:p>
        </p:txBody>
      </p:sp>
    </p:spTree>
    <p:extLst>
      <p:ext uri="{BB962C8B-B14F-4D97-AF65-F5344CB8AC3E}">
        <p14:creationId xmlns:p14="http://schemas.microsoft.com/office/powerpoint/2010/main" val="1843197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C597C4-40B6-4630-B643-DB232CEA657F}" type="datetimeFigureOut">
              <a:rPr lang="en-US" smtClean="0"/>
              <a:t>8/22/2017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01DA6C-BB62-421C-8377-2908B160E67A}" type="slidenum">
              <a:rPr lang="en-US" smtClean="0"/>
              <a:t>‹#›</a:t>
            </a:fld>
            <a:endParaRPr lang="en-US" dirty="0"/>
          </a:p>
        </p:txBody>
      </p:sp>
    </p:spTree>
    <p:extLst>
      <p:ext uri="{BB962C8B-B14F-4D97-AF65-F5344CB8AC3E}">
        <p14:creationId xmlns:p14="http://schemas.microsoft.com/office/powerpoint/2010/main" val="456740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C597C4-40B6-4630-B643-DB232CEA657F}" type="datetimeFigureOut">
              <a:rPr lang="en-US" smtClean="0"/>
              <a:t>8/22/2017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01DA6C-BB62-421C-8377-2908B160E67A}" type="slidenum">
              <a:rPr lang="en-US" smtClean="0"/>
              <a:t>‹#›</a:t>
            </a:fld>
            <a:endParaRPr lang="en-US" dirty="0"/>
          </a:p>
        </p:txBody>
      </p:sp>
    </p:spTree>
    <p:extLst>
      <p:ext uri="{BB962C8B-B14F-4D97-AF65-F5344CB8AC3E}">
        <p14:creationId xmlns:p14="http://schemas.microsoft.com/office/powerpoint/2010/main" val="3061767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C597C4-40B6-4630-B643-DB232CEA657F}" type="datetimeFigureOut">
              <a:rPr lang="en-US" smtClean="0"/>
              <a:t>8/22/2017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801DA6C-BB62-421C-8377-2908B160E67A}" type="slidenum">
              <a:rPr lang="en-US" smtClean="0"/>
              <a:t>‹#›</a:t>
            </a:fld>
            <a:endParaRPr lang="en-US" dirty="0"/>
          </a:p>
        </p:txBody>
      </p:sp>
    </p:spTree>
    <p:extLst>
      <p:ext uri="{BB962C8B-B14F-4D97-AF65-F5344CB8AC3E}">
        <p14:creationId xmlns:p14="http://schemas.microsoft.com/office/powerpoint/2010/main" val="511871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C597C4-40B6-4630-B643-DB232CEA657F}" type="datetimeFigureOut">
              <a:rPr lang="en-US" smtClean="0"/>
              <a:t>8/22/2017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801DA6C-BB62-421C-8377-2908B160E67A}" type="slidenum">
              <a:rPr lang="en-US" smtClean="0"/>
              <a:t>‹#›</a:t>
            </a:fld>
            <a:endParaRPr lang="en-US" dirty="0"/>
          </a:p>
        </p:txBody>
      </p:sp>
    </p:spTree>
    <p:extLst>
      <p:ext uri="{BB962C8B-B14F-4D97-AF65-F5344CB8AC3E}">
        <p14:creationId xmlns:p14="http://schemas.microsoft.com/office/powerpoint/2010/main" val="4258464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C597C4-40B6-4630-B643-DB232CEA657F}" type="datetimeFigureOut">
              <a:rPr lang="en-US" smtClean="0"/>
              <a:t>8/22/2017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801DA6C-BB62-421C-8377-2908B160E67A}" type="slidenum">
              <a:rPr lang="en-US" smtClean="0"/>
              <a:t>‹#›</a:t>
            </a:fld>
            <a:endParaRPr lang="en-US" dirty="0"/>
          </a:p>
        </p:txBody>
      </p:sp>
    </p:spTree>
    <p:extLst>
      <p:ext uri="{BB962C8B-B14F-4D97-AF65-F5344CB8AC3E}">
        <p14:creationId xmlns:p14="http://schemas.microsoft.com/office/powerpoint/2010/main" val="234816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C597C4-40B6-4630-B643-DB232CEA657F}" type="datetimeFigureOut">
              <a:rPr lang="en-US" smtClean="0"/>
              <a:t>8/22/2017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01DA6C-BB62-421C-8377-2908B160E67A}" type="slidenum">
              <a:rPr lang="en-US" smtClean="0"/>
              <a:t>‹#›</a:t>
            </a:fld>
            <a:endParaRPr lang="en-US" dirty="0"/>
          </a:p>
        </p:txBody>
      </p:sp>
    </p:spTree>
    <p:extLst>
      <p:ext uri="{BB962C8B-B14F-4D97-AF65-F5344CB8AC3E}">
        <p14:creationId xmlns:p14="http://schemas.microsoft.com/office/powerpoint/2010/main" val="1538550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C597C4-40B6-4630-B643-DB232CEA657F}" type="datetimeFigureOut">
              <a:rPr lang="en-US" smtClean="0"/>
              <a:t>8/22/2017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01DA6C-BB62-421C-8377-2908B160E67A}" type="slidenum">
              <a:rPr lang="en-US" smtClean="0"/>
              <a:t>‹#›</a:t>
            </a:fld>
            <a:endParaRPr lang="en-US" dirty="0"/>
          </a:p>
        </p:txBody>
      </p:sp>
    </p:spTree>
    <p:extLst>
      <p:ext uri="{BB962C8B-B14F-4D97-AF65-F5344CB8AC3E}">
        <p14:creationId xmlns:p14="http://schemas.microsoft.com/office/powerpoint/2010/main" val="1365493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C597C4-40B6-4630-B643-DB232CEA657F}" type="datetimeFigureOut">
              <a:rPr lang="en-US" smtClean="0"/>
              <a:t>8/22/2017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01DA6C-BB62-421C-8377-2908B160E67A}" type="slidenum">
              <a:rPr lang="en-US" smtClean="0"/>
              <a:t>‹#›</a:t>
            </a:fld>
            <a:endParaRPr lang="en-US" dirty="0"/>
          </a:p>
        </p:txBody>
      </p:sp>
    </p:spTree>
    <p:extLst>
      <p:ext uri="{BB962C8B-B14F-4D97-AF65-F5344CB8AC3E}">
        <p14:creationId xmlns:p14="http://schemas.microsoft.com/office/powerpoint/2010/main" val="1256046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00" y="1752600"/>
            <a:ext cx="3429000" cy="3388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1295400" y="533400"/>
            <a:ext cx="6553200" cy="1470025"/>
          </a:xfrm>
        </p:spPr>
        <p:txBody>
          <a:bodyPr/>
          <a:lstStyle/>
          <a:p>
            <a:r>
              <a:rPr lang="en-US" dirty="0" smtClean="0"/>
              <a:t>Erie County Poverty Summit</a:t>
            </a:r>
            <a:endParaRPr lang="en-US" dirty="0"/>
          </a:p>
        </p:txBody>
      </p:sp>
      <p:sp>
        <p:nvSpPr>
          <p:cNvPr id="3" name="Subtitle 2"/>
          <p:cNvSpPr>
            <a:spLocks noGrp="1"/>
          </p:cNvSpPr>
          <p:nvPr>
            <p:ph type="subTitle" idx="1"/>
          </p:nvPr>
        </p:nvSpPr>
        <p:spPr>
          <a:xfrm>
            <a:off x="1104900" y="5334000"/>
            <a:ext cx="6934200" cy="457200"/>
          </a:xfrm>
        </p:spPr>
        <p:txBody>
          <a:bodyPr>
            <a:normAutofit fontScale="85000" lnSpcReduction="20000"/>
          </a:bodyPr>
          <a:lstStyle/>
          <a:p>
            <a:r>
              <a:rPr lang="en-US" dirty="0" smtClean="0">
                <a:solidFill>
                  <a:schemeClr val="tx1"/>
                </a:solidFill>
              </a:rPr>
              <a:t>Selected Census / Medicaid Data for Erie County</a:t>
            </a:r>
          </a:p>
        </p:txBody>
      </p:sp>
      <p:sp>
        <p:nvSpPr>
          <p:cNvPr id="5" name="Subtitle 2"/>
          <p:cNvSpPr txBox="1">
            <a:spLocks/>
          </p:cNvSpPr>
          <p:nvPr/>
        </p:nvSpPr>
        <p:spPr>
          <a:xfrm>
            <a:off x="1012371" y="6096000"/>
            <a:ext cx="1877786" cy="381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600" dirty="0" smtClean="0">
                <a:solidFill>
                  <a:schemeClr val="tx1"/>
                </a:solidFill>
              </a:rPr>
              <a:t>August 23, 2017</a:t>
            </a:r>
            <a:endParaRPr lang="en-US" sz="1600" dirty="0" smtClean="0">
              <a:solidFill>
                <a:schemeClr val="tx1"/>
              </a:solidFill>
            </a:endParaRPr>
          </a:p>
        </p:txBody>
      </p:sp>
    </p:spTree>
    <p:extLst>
      <p:ext uri="{BB962C8B-B14F-4D97-AF65-F5344CB8AC3E}">
        <p14:creationId xmlns:p14="http://schemas.microsoft.com/office/powerpoint/2010/main" val="14102766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5791200"/>
            <a:ext cx="8153400" cy="707886"/>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Erie County’s population was 921,046 on July 1, 2016.  About 31% of the population in Erie County is on some form of Medicaid.</a:t>
            </a:r>
            <a:endParaRPr lang="en-US" sz="2000" dirty="0">
              <a:latin typeface="Times New Roman" panose="02020603050405020304" pitchFamily="18" charset="0"/>
              <a:cs typeface="Times New Roman" panose="02020603050405020304" pitchFamily="18" charset="0"/>
            </a:endParaRPr>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500" y="522514"/>
            <a:ext cx="88732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7240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150" y="204788"/>
            <a:ext cx="8267700" cy="644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25829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1" y="439720"/>
            <a:ext cx="8002632" cy="603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9574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92" name="Picture 7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152400"/>
            <a:ext cx="5124450" cy="6631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20051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882" y="914400"/>
            <a:ext cx="8787049"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91514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771" y="918865"/>
            <a:ext cx="8865028" cy="923330"/>
          </a:xfrm>
          <a:prstGeom prst="rect">
            <a:avLst/>
          </a:prstGeom>
          <a:noFill/>
        </p:spPr>
        <p:txBody>
          <a:bodyPr wrap="square" rtlCol="0">
            <a:spAutoFit/>
          </a:bodyPr>
          <a:lstStyle/>
          <a:p>
            <a:pPr algn="ctr"/>
            <a:r>
              <a:rPr lang="en-US" dirty="0" smtClean="0"/>
              <a:t>Zip 14202 shows average White claims of 64.5 and average Black claims of 45.6</a:t>
            </a:r>
          </a:p>
          <a:p>
            <a:pPr algn="ctr"/>
            <a:endParaRPr lang="en-US" dirty="0"/>
          </a:p>
          <a:p>
            <a:pPr algn="ctr"/>
            <a:r>
              <a:rPr lang="en-US" dirty="0" smtClean="0"/>
              <a:t>Zip 14227 shows average White claims of 32.5 and average Black claims of 34.7</a:t>
            </a:r>
            <a:endParaRPr lang="en-US" dirty="0"/>
          </a:p>
        </p:txBody>
      </p:sp>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741" y="2209800"/>
            <a:ext cx="8613182" cy="4071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86264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00"/>
            <a:ext cx="8534400" cy="5632311"/>
          </a:xfrm>
          <a:prstGeom prst="rect">
            <a:avLst/>
          </a:prstGeom>
        </p:spPr>
        <p:txBody>
          <a:bodyPr wrap="square">
            <a:spAutoFit/>
          </a:bodyPr>
          <a:lstStyle/>
          <a:p>
            <a:pPr algn="just"/>
            <a:r>
              <a:rPr lang="en-US" dirty="0" smtClean="0">
                <a:effectLst/>
                <a:latin typeface="Times New Roman"/>
                <a:ea typeface="Times New Roman"/>
              </a:rPr>
              <a:t>Of the 147,845 Medicaid cases in the Medicaid Income Dataset, 68,721 cases have income, while 79,124 have no recorded income.  This means 46% of Medicaid cases have income.</a:t>
            </a:r>
          </a:p>
          <a:p>
            <a:pPr algn="just"/>
            <a:r>
              <a:rPr lang="en-US" dirty="0" smtClean="0">
                <a:effectLst/>
                <a:latin typeface="Times New Roman"/>
                <a:ea typeface="Times New Roman"/>
              </a:rPr>
              <a:t> </a:t>
            </a:r>
          </a:p>
          <a:p>
            <a:pPr algn="just"/>
            <a:r>
              <a:rPr lang="en-US" dirty="0" smtClean="0">
                <a:effectLst/>
                <a:latin typeface="Times New Roman"/>
                <a:ea typeface="Times New Roman"/>
              </a:rPr>
              <a:t>The average income of all Medicaid cases, including those cases with an income of zero, is $6,452.10 annually.  Not including all cases with a zero income, the average income is $13,855.65.  </a:t>
            </a:r>
          </a:p>
          <a:p>
            <a:pPr algn="just"/>
            <a:r>
              <a:rPr lang="en-US" dirty="0" smtClean="0">
                <a:effectLst/>
                <a:latin typeface="Times New Roman"/>
                <a:ea typeface="Times New Roman"/>
              </a:rPr>
              <a:t> </a:t>
            </a:r>
          </a:p>
          <a:p>
            <a:pPr algn="just"/>
            <a:r>
              <a:rPr lang="en-US" dirty="0" smtClean="0">
                <a:effectLst/>
                <a:latin typeface="Times New Roman"/>
                <a:ea typeface="Times New Roman"/>
              </a:rPr>
              <a:t>For comparison, the Federal Poverty Level for a family of four in 2017 is $24,600 annually.  New York State has a minimum wage of $9.70 per hour as of January 1, 2017.  Working 40 hour weeks, for 50 weeks a year, one person would make $19,400 annually.  </a:t>
            </a:r>
          </a:p>
          <a:p>
            <a:pPr algn="just"/>
            <a:r>
              <a:rPr lang="en-US" dirty="0" smtClean="0">
                <a:effectLst/>
                <a:latin typeface="Times New Roman"/>
                <a:ea typeface="Times New Roman"/>
              </a:rPr>
              <a:t> </a:t>
            </a:r>
          </a:p>
          <a:p>
            <a:pPr algn="just"/>
            <a:r>
              <a:rPr lang="en-US" dirty="0" smtClean="0">
                <a:effectLst/>
                <a:latin typeface="Times New Roman"/>
                <a:ea typeface="Times New Roman"/>
              </a:rPr>
              <a:t>The total income earned by the Medicaid Income Dataset for the period June 30, 2016 through July 1, 2017 was $953,916,566.80.  The maximum income for any one Medicaid client in the Medicaid Income Dataset was slightly over $60,000.00.    One client in the Medicaid Income Dataset had five different sources of income, providing an annual income of about $25,000 annually.  10,680 clients in the Medicaid Income Dataset had income over $19,400, most likely indicating they were working for more than the New York State Minimum Wage.  This represents slightly more than 5% of the persons in our study.</a:t>
            </a:r>
            <a:endParaRPr lang="en-US" dirty="0">
              <a:effectLst/>
              <a:latin typeface="Times New Roman"/>
              <a:ea typeface="Times New Roman"/>
            </a:endParaRPr>
          </a:p>
        </p:txBody>
      </p:sp>
    </p:spTree>
    <p:extLst>
      <p:ext uri="{BB962C8B-B14F-4D97-AF65-F5344CB8AC3E}">
        <p14:creationId xmlns:p14="http://schemas.microsoft.com/office/powerpoint/2010/main" val="39984360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143000"/>
            <a:ext cx="8748896"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7367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213" y="909638"/>
            <a:ext cx="8791575" cy="503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267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479" y="5715000"/>
            <a:ext cx="8808463" cy="369332"/>
          </a:xfrm>
          <a:prstGeom prst="rect">
            <a:avLst/>
          </a:prstGeom>
          <a:noFill/>
        </p:spPr>
        <p:txBody>
          <a:bodyPr wrap="square" rtlCol="0">
            <a:spAutoFit/>
          </a:bodyPr>
          <a:lstStyle/>
          <a:p>
            <a:r>
              <a:rPr lang="en-US" dirty="0" smtClean="0"/>
              <a:t>A reminder that the US Census suggests that 15.6% of Erie County’s population is in poverty.</a:t>
            </a:r>
            <a:endParaRPr lang="en-US" dirty="0"/>
          </a:p>
        </p:txBody>
      </p:sp>
      <p:pic>
        <p:nvPicPr>
          <p:cNvPr id="71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437" y="1066800"/>
            <a:ext cx="8506546" cy="4280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5907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382000" cy="2308324"/>
          </a:xfrm>
          <a:prstGeom prst="rect">
            <a:avLst/>
          </a:prstGeom>
        </p:spPr>
        <p:txBody>
          <a:bodyPr wrap="square">
            <a:spAutoFit/>
          </a:bodyPr>
          <a:lstStyle/>
          <a:p>
            <a:pPr algn="ctr"/>
            <a:r>
              <a:rPr lang="en-US" b="1" dirty="0"/>
              <a:t>Official Poverty Measure</a:t>
            </a:r>
          </a:p>
          <a:p>
            <a:pPr algn="just"/>
            <a:r>
              <a:rPr lang="en-US" dirty="0"/>
              <a:t>The U.S. Census Bureau determines poverty status by comparing pre-tax cash income against a threshold that is set at three times the cost of a minimum food diet in 1963, updated annually for inflation using the Consumer Price Index </a:t>
            </a:r>
            <a:r>
              <a:rPr lang="en-US" dirty="0" smtClean="0"/>
              <a:t>and </a:t>
            </a:r>
            <a:r>
              <a:rPr lang="en-US" dirty="0"/>
              <a:t>adjusted for family size, composition, and age of householder. "Family" is defined by the official poverty measure as persons living together who are related by birth, marriage, or adoption. Thresholds do not vary geographically. In 2015, the most recent year for which data are available, the official national poverty rate was 13.5 percent</a:t>
            </a:r>
            <a:r>
              <a:rPr lang="en-US" dirty="0" smtClean="0"/>
              <a:t>.</a:t>
            </a:r>
            <a:endParaRPr lang="en-US" dirty="0"/>
          </a:p>
        </p:txBody>
      </p:sp>
      <p:sp>
        <p:nvSpPr>
          <p:cNvPr id="4" name="Rectangle 3"/>
          <p:cNvSpPr/>
          <p:nvPr/>
        </p:nvSpPr>
        <p:spPr>
          <a:xfrm>
            <a:off x="457200" y="2536924"/>
            <a:ext cx="8382000" cy="3970318"/>
          </a:xfrm>
          <a:prstGeom prst="rect">
            <a:avLst/>
          </a:prstGeom>
        </p:spPr>
        <p:txBody>
          <a:bodyPr wrap="square">
            <a:spAutoFit/>
          </a:bodyPr>
          <a:lstStyle/>
          <a:p>
            <a:r>
              <a:rPr lang="en-US" dirty="0" smtClean="0"/>
              <a:t>Criticisms </a:t>
            </a:r>
            <a:r>
              <a:rPr lang="en-US" dirty="0"/>
              <a:t>of the official poverty measure include: </a:t>
            </a:r>
            <a:endParaRPr lang="en-US" dirty="0" smtClean="0"/>
          </a:p>
          <a:p>
            <a:endParaRPr lang="en-US" dirty="0"/>
          </a:p>
          <a:p>
            <a:r>
              <a:rPr lang="en-US" dirty="0"/>
              <a:t>•Its "headcount" approach identifies only the share of people who fall below the poverty threshold, but does not measure the depth of economic need;</a:t>
            </a:r>
          </a:p>
          <a:p>
            <a:r>
              <a:rPr lang="en-US" dirty="0"/>
              <a:t>•It does not reflect modern expenses and resources, by excluding significant draws on income such as taxes, work expenses, and out-of-pocket medical expenses, and excluding potentially sizable resources such as in-kind benefits (e.g., food assistance);</a:t>
            </a:r>
          </a:p>
          <a:p>
            <a:r>
              <a:rPr lang="en-US" dirty="0"/>
              <a:t>•It does not vary by geographic differences in cost of living within the contiguous United States;</a:t>
            </a:r>
          </a:p>
          <a:p>
            <a:r>
              <a:rPr lang="en-US" dirty="0"/>
              <a:t>•It is not adjusted for changes in the standard of living over time; and</a:t>
            </a:r>
          </a:p>
          <a:p>
            <a:r>
              <a:rPr lang="en-US" dirty="0"/>
              <a:t>•Its strict definition of measurement units—"family"—as persons living in the same household who are related by birth, marriage, or adoption does not reflect the nature of many 21st century households, including those made up of </a:t>
            </a:r>
            <a:r>
              <a:rPr lang="en-US" dirty="0" err="1"/>
              <a:t>cohabitors</a:t>
            </a:r>
            <a:r>
              <a:rPr lang="en-US" dirty="0"/>
              <a:t>, unmarried partners with children from previous relationships, and foster children.</a:t>
            </a:r>
          </a:p>
        </p:txBody>
      </p:sp>
    </p:spTree>
    <p:extLst>
      <p:ext uri="{BB962C8B-B14F-4D97-AF65-F5344CB8AC3E}">
        <p14:creationId xmlns:p14="http://schemas.microsoft.com/office/powerpoint/2010/main" val="427241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646" y="457200"/>
            <a:ext cx="8229600" cy="1143000"/>
          </a:xfrm>
        </p:spPr>
        <p:txBody>
          <a:bodyPr>
            <a:normAutofit/>
          </a:bodyPr>
          <a:lstStyle/>
          <a:p>
            <a:r>
              <a:rPr lang="en-US" dirty="0" smtClean="0"/>
              <a:t>An Overview of Erie County</a:t>
            </a:r>
            <a:endParaRPr lang="en-US" sz="2700" dirty="0"/>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486" y="2133600"/>
            <a:ext cx="7879921"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9822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71600"/>
            <a:ext cx="3048000" cy="3429000"/>
          </a:xfrm>
        </p:spPr>
        <p:txBody>
          <a:bodyPr>
            <a:normAutofit/>
          </a:bodyPr>
          <a:lstStyle/>
          <a:p>
            <a:r>
              <a:rPr lang="en-US" dirty="0" smtClean="0"/>
              <a:t>US Census Poverty Status</a:t>
            </a:r>
            <a:br>
              <a:rPr lang="en-US" dirty="0" smtClean="0"/>
            </a:br>
            <a:r>
              <a:rPr lang="en-US" sz="3100" dirty="0" smtClean="0"/>
              <a:t>2011-2015 for Erie County, NY</a:t>
            </a:r>
            <a:endParaRPr lang="en-US" sz="3100" dirty="0"/>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109331"/>
            <a:ext cx="5619045" cy="6596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5765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28600"/>
            <a:ext cx="8001000" cy="1143000"/>
          </a:xfrm>
        </p:spPr>
        <p:txBody>
          <a:bodyPr>
            <a:normAutofit fontScale="90000"/>
          </a:bodyPr>
          <a:lstStyle/>
          <a:p>
            <a:r>
              <a:rPr lang="en-US" dirty="0" smtClean="0"/>
              <a:t>US Census Poverty Status</a:t>
            </a:r>
            <a:br>
              <a:rPr lang="en-US" dirty="0" smtClean="0"/>
            </a:br>
            <a:r>
              <a:rPr lang="en-US" sz="3100" dirty="0" smtClean="0"/>
              <a:t>2011-2015 for Erie County, NY</a:t>
            </a:r>
            <a:endParaRPr lang="en-US" sz="3100" dirty="0"/>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905000"/>
            <a:ext cx="827481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56481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321050"/>
            <a:ext cx="5386387" cy="6348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a:spLocks noGrp="1"/>
          </p:cNvSpPr>
          <p:nvPr>
            <p:ph type="title"/>
          </p:nvPr>
        </p:nvSpPr>
        <p:spPr>
          <a:xfrm>
            <a:off x="304800" y="838200"/>
            <a:ext cx="2514600" cy="4495800"/>
          </a:xfrm>
        </p:spPr>
        <p:txBody>
          <a:bodyPr>
            <a:normAutofit/>
          </a:bodyPr>
          <a:lstStyle/>
          <a:p>
            <a:r>
              <a:rPr lang="en-US" dirty="0" smtClean="0"/>
              <a:t>US Census Poverty Status</a:t>
            </a:r>
            <a:br>
              <a:rPr lang="en-US" dirty="0" smtClean="0"/>
            </a:br>
            <a:r>
              <a:rPr lang="en-US" sz="3100" dirty="0" smtClean="0"/>
              <a:t>2011-2015 for Erie County, NY</a:t>
            </a:r>
            <a:endParaRPr lang="en-US" sz="3100" dirty="0"/>
          </a:p>
        </p:txBody>
      </p:sp>
    </p:spTree>
    <p:extLst>
      <p:ext uri="{BB962C8B-B14F-4D97-AF65-F5344CB8AC3E}">
        <p14:creationId xmlns:p14="http://schemas.microsoft.com/office/powerpoint/2010/main" val="18020523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3143" y="2286000"/>
            <a:ext cx="8105298"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1"/>
          <p:cNvSpPr txBox="1">
            <a:spLocks/>
          </p:cNvSpPr>
          <p:nvPr/>
        </p:nvSpPr>
        <p:spPr>
          <a:xfrm>
            <a:off x="685800" y="533400"/>
            <a:ext cx="8001000" cy="1295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US Census Poverty Status</a:t>
            </a:r>
            <a:br>
              <a:rPr lang="en-US" dirty="0" smtClean="0"/>
            </a:br>
            <a:r>
              <a:rPr lang="en-US" sz="3100" dirty="0" smtClean="0"/>
              <a:t>2011-2015 for Erie County, NY</a:t>
            </a:r>
            <a:endParaRPr lang="en-US" sz="3100" dirty="0"/>
          </a:p>
        </p:txBody>
      </p:sp>
    </p:spTree>
    <p:extLst>
      <p:ext uri="{BB962C8B-B14F-4D97-AF65-F5344CB8AC3E}">
        <p14:creationId xmlns:p14="http://schemas.microsoft.com/office/powerpoint/2010/main" val="14901360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81000" y="1230086"/>
            <a:ext cx="8458200" cy="5181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buFont typeface="Wingdings" pitchFamily="2" charset="2"/>
              <a:buChar char="v"/>
            </a:pPr>
            <a:r>
              <a:rPr lang="en-US" dirty="0" smtClean="0"/>
              <a:t>The US’s major public health program for low-income Americans.</a:t>
            </a:r>
          </a:p>
          <a:p>
            <a:pPr lvl="1">
              <a:buFont typeface="Wingdings" pitchFamily="2" charset="2"/>
              <a:buChar char="v"/>
            </a:pPr>
            <a:r>
              <a:rPr lang="en-US" dirty="0" smtClean="0"/>
              <a:t>Currently financing health care for over 50 million people.</a:t>
            </a:r>
          </a:p>
          <a:p>
            <a:pPr lvl="2">
              <a:buFont typeface="Wingdings" pitchFamily="2" charset="2"/>
              <a:buChar char="v"/>
            </a:pPr>
            <a:r>
              <a:rPr lang="en-US" dirty="0" smtClean="0"/>
              <a:t>Covers low-income children and parents</a:t>
            </a:r>
          </a:p>
          <a:p>
            <a:pPr lvl="2">
              <a:buFont typeface="Wingdings" pitchFamily="2" charset="2"/>
              <a:buChar char="v"/>
            </a:pPr>
            <a:r>
              <a:rPr lang="en-US" dirty="0" smtClean="0"/>
              <a:t>Elderly</a:t>
            </a:r>
          </a:p>
          <a:p>
            <a:pPr lvl="2">
              <a:buFont typeface="Wingdings" pitchFamily="2" charset="2"/>
              <a:buChar char="v"/>
            </a:pPr>
            <a:r>
              <a:rPr lang="en-US" dirty="0" smtClean="0"/>
              <a:t>Disabled</a:t>
            </a:r>
          </a:p>
          <a:p>
            <a:pPr lvl="1">
              <a:buFont typeface="Wingdings" pitchFamily="2" charset="2"/>
              <a:buChar char="v"/>
            </a:pPr>
            <a:r>
              <a:rPr lang="en-US" dirty="0" smtClean="0"/>
              <a:t>Authorized by Title 19 of the Social Security Act, Medicaid is a means-tested program.</a:t>
            </a:r>
          </a:p>
          <a:p>
            <a:pPr lvl="1">
              <a:buFont typeface="Wingdings" pitchFamily="2" charset="2"/>
              <a:buChar char="v"/>
            </a:pPr>
            <a:r>
              <a:rPr lang="en-US" dirty="0" smtClean="0"/>
              <a:t>Differs from Medicare in that Medicare is focused on clients age 65 and older.</a:t>
            </a:r>
          </a:p>
          <a:p>
            <a:pPr lvl="1"/>
            <a:endParaRPr lang="en-US" dirty="0"/>
          </a:p>
        </p:txBody>
      </p:sp>
      <p:sp>
        <p:nvSpPr>
          <p:cNvPr id="4" name="Title 1"/>
          <p:cNvSpPr txBox="1">
            <a:spLocks/>
          </p:cNvSpPr>
          <p:nvPr/>
        </p:nvSpPr>
        <p:spPr>
          <a:xfrm>
            <a:off x="445646" y="457200"/>
            <a:ext cx="8229600" cy="762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An Overview of Medicaid</a:t>
            </a:r>
            <a:endParaRPr lang="en-US" sz="2700" dirty="0"/>
          </a:p>
        </p:txBody>
      </p:sp>
    </p:spTree>
    <p:extLst>
      <p:ext uri="{BB962C8B-B14F-4D97-AF65-F5344CB8AC3E}">
        <p14:creationId xmlns:p14="http://schemas.microsoft.com/office/powerpoint/2010/main" val="4792448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16313</TotalTime>
  <Words>1072</Words>
  <Application>Microsoft Office PowerPoint</Application>
  <PresentationFormat>On-screen Show (4:3)</PresentationFormat>
  <Paragraphs>96</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Erie County Poverty Summit</vt:lpstr>
      <vt:lpstr>PowerPoint Presentation</vt:lpstr>
      <vt:lpstr>PowerPoint Presentation</vt:lpstr>
      <vt:lpstr>An Overview of Erie County</vt:lpstr>
      <vt:lpstr>US Census Poverty Status 2011-2015 for Erie County, NY</vt:lpstr>
      <vt:lpstr>US Census Poverty Status 2011-2015 for Erie County, NY</vt:lpstr>
      <vt:lpstr>US Census Poverty Status 2011-2015 for Erie County, NY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County of Erie, New York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Szukala</dc:creator>
  <cp:lastModifiedBy>Michael Szukala</cp:lastModifiedBy>
  <cp:revision>50</cp:revision>
  <cp:lastPrinted>2017-08-22T19:44:53Z</cp:lastPrinted>
  <dcterms:created xsi:type="dcterms:W3CDTF">2017-08-02T17:54:55Z</dcterms:created>
  <dcterms:modified xsi:type="dcterms:W3CDTF">2017-08-23T14:02:55Z</dcterms:modified>
</cp:coreProperties>
</file>